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Poppins"/>
      <p:regular r:id="rId26"/>
      <p:bold r:id="rId27"/>
      <p:italic r:id="rId28"/>
      <p:boldItalic r:id="rId29"/>
    </p:embeddedFont>
    <p:embeddedFont>
      <p:font typeface="Inter"/>
      <p:regular r:id="rId30"/>
      <p:bold r:id="rId31"/>
    </p:embeddedFont>
    <p:embeddedFont>
      <p:font typeface="Pacifico"/>
      <p:regular r:id="rId32"/>
    </p:embeddedFont>
    <p:embeddedFont>
      <p:font typeface="Poppins Medium"/>
      <p:regular r:id="rId33"/>
      <p:bold r:id="rId34"/>
      <p:italic r:id="rId35"/>
      <p:boldItalic r:id="rId36"/>
    </p:embeddedFont>
    <p:embeddedFont>
      <p:font typeface="Poppins SemiBold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397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397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SemiBold-boldItalic.fntdata"/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oppins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Poppins-italic.fntdata"/><Relationship Id="rId27" Type="http://schemas.openxmlformats.org/officeDocument/2006/relationships/font" Target="fonts/Poppi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nter-bold.fntdata"/><Relationship Id="rId30" Type="http://schemas.openxmlformats.org/officeDocument/2006/relationships/font" Target="fonts/Inter-regular.fntdata"/><Relationship Id="rId11" Type="http://schemas.openxmlformats.org/officeDocument/2006/relationships/slide" Target="slides/slide6.xml"/><Relationship Id="rId33" Type="http://schemas.openxmlformats.org/officeDocument/2006/relationships/font" Target="fonts/PoppinsMedium-regular.fntdata"/><Relationship Id="rId10" Type="http://schemas.openxmlformats.org/officeDocument/2006/relationships/slide" Target="slides/slide5.xml"/><Relationship Id="rId32" Type="http://schemas.openxmlformats.org/officeDocument/2006/relationships/font" Target="fonts/Pacifico-regular.fntdata"/><Relationship Id="rId13" Type="http://schemas.openxmlformats.org/officeDocument/2006/relationships/slide" Target="slides/slide8.xml"/><Relationship Id="rId35" Type="http://schemas.openxmlformats.org/officeDocument/2006/relationships/font" Target="fonts/PoppinsMedium-italic.fntdata"/><Relationship Id="rId12" Type="http://schemas.openxmlformats.org/officeDocument/2006/relationships/slide" Target="slides/slide7.xml"/><Relationship Id="rId34" Type="http://schemas.openxmlformats.org/officeDocument/2006/relationships/font" Target="fonts/PoppinsMedium-bold.fntdata"/><Relationship Id="rId15" Type="http://schemas.openxmlformats.org/officeDocument/2006/relationships/slide" Target="slides/slide10.xml"/><Relationship Id="rId37" Type="http://schemas.openxmlformats.org/officeDocument/2006/relationships/font" Target="fonts/PoppinsSemiBold-regular.fntdata"/><Relationship Id="rId14" Type="http://schemas.openxmlformats.org/officeDocument/2006/relationships/slide" Target="slides/slide9.xml"/><Relationship Id="rId36" Type="http://schemas.openxmlformats.org/officeDocument/2006/relationships/font" Target="fonts/PoppinsMedium-boldItalic.fntdata"/><Relationship Id="rId17" Type="http://schemas.openxmlformats.org/officeDocument/2006/relationships/slide" Target="slides/slide12.xml"/><Relationship Id="rId39" Type="http://schemas.openxmlformats.org/officeDocument/2006/relationships/font" Target="fonts/PoppinsSemiBold-italic.fntdata"/><Relationship Id="rId16" Type="http://schemas.openxmlformats.org/officeDocument/2006/relationships/slide" Target="slides/slide11.xml"/><Relationship Id="rId38" Type="http://schemas.openxmlformats.org/officeDocument/2006/relationships/font" Target="fonts/PoppinsSemiBold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60756ddc5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60756ddc5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60769ee86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60769ee86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60769ee86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60769ee86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60769ee86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60769ee86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60769ee86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60769ee86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60769ee86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60769ee86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60769ee86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60769ee86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60769ee86f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60769ee86f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60756ddc5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60756ddc5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60769ee86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60769ee86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60756ddc5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60756ddc5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9993db01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9993db01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60756ddc5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60756ddc5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60756ddc5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60756ddc5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60769ee86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60769ee86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med" p14:dur="600">
        <p:fade thruBlk="1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46.png"/><Relationship Id="rId10" Type="http://schemas.openxmlformats.org/officeDocument/2006/relationships/image" Target="../media/image42.png"/><Relationship Id="rId13" Type="http://schemas.openxmlformats.org/officeDocument/2006/relationships/image" Target="../media/image58.png"/><Relationship Id="rId1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1.png"/><Relationship Id="rId4" Type="http://schemas.openxmlformats.org/officeDocument/2006/relationships/image" Target="../media/image44.png"/><Relationship Id="rId9" Type="http://schemas.openxmlformats.org/officeDocument/2006/relationships/image" Target="../media/image40.png"/><Relationship Id="rId14" Type="http://schemas.openxmlformats.org/officeDocument/2006/relationships/image" Target="../media/image49.png"/><Relationship Id="rId5" Type="http://schemas.openxmlformats.org/officeDocument/2006/relationships/image" Target="../media/image48.png"/><Relationship Id="rId6" Type="http://schemas.openxmlformats.org/officeDocument/2006/relationships/image" Target="../media/image45.png"/><Relationship Id="rId7" Type="http://schemas.openxmlformats.org/officeDocument/2006/relationships/image" Target="../media/image35.png"/><Relationship Id="rId8" Type="http://schemas.openxmlformats.org/officeDocument/2006/relationships/image" Target="../media/image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62.png"/><Relationship Id="rId5" Type="http://schemas.openxmlformats.org/officeDocument/2006/relationships/image" Target="../media/image38.png"/><Relationship Id="rId6" Type="http://schemas.openxmlformats.org/officeDocument/2006/relationships/image" Target="../media/image55.png"/><Relationship Id="rId7" Type="http://schemas.openxmlformats.org/officeDocument/2006/relationships/image" Target="../media/image57.png"/><Relationship Id="rId8" Type="http://schemas.openxmlformats.org/officeDocument/2006/relationships/image" Target="../media/image4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2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Relationship Id="rId5" Type="http://schemas.openxmlformats.org/officeDocument/2006/relationships/image" Target="../media/image63.png"/><Relationship Id="rId6" Type="http://schemas.openxmlformats.org/officeDocument/2006/relationships/image" Target="../media/image51.png"/><Relationship Id="rId7" Type="http://schemas.openxmlformats.org/officeDocument/2006/relationships/image" Target="../media/image56.png"/><Relationship Id="rId8" Type="http://schemas.openxmlformats.org/officeDocument/2006/relationships/image" Target="../media/image5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3.png"/><Relationship Id="rId4" Type="http://schemas.openxmlformats.org/officeDocument/2006/relationships/image" Target="../media/image5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Relationship Id="rId7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19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26.png"/><Relationship Id="rId13" Type="http://schemas.openxmlformats.org/officeDocument/2006/relationships/image" Target="../media/image14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9" Type="http://schemas.openxmlformats.org/officeDocument/2006/relationships/image" Target="../media/image21.png"/><Relationship Id="rId15" Type="http://schemas.openxmlformats.org/officeDocument/2006/relationships/image" Target="../media/image20.png"/><Relationship Id="rId14" Type="http://schemas.openxmlformats.org/officeDocument/2006/relationships/image" Target="../media/image16.png"/><Relationship Id="rId16" Type="http://schemas.openxmlformats.org/officeDocument/2006/relationships/image" Target="../media/image25.png"/><Relationship Id="rId5" Type="http://schemas.openxmlformats.org/officeDocument/2006/relationships/image" Target="../media/image15.png"/><Relationship Id="rId6" Type="http://schemas.openxmlformats.org/officeDocument/2006/relationships/image" Target="../media/image7.png"/><Relationship Id="rId7" Type="http://schemas.openxmlformats.org/officeDocument/2006/relationships/image" Target="../media/image4.png"/><Relationship Id="rId8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Relationship Id="rId5" Type="http://schemas.openxmlformats.org/officeDocument/2006/relationships/image" Target="../media/image36.png"/><Relationship Id="rId6" Type="http://schemas.openxmlformats.org/officeDocument/2006/relationships/image" Target="../media/image65.png"/><Relationship Id="rId7" Type="http://schemas.openxmlformats.org/officeDocument/2006/relationships/image" Target="../media/image30.png"/><Relationship Id="rId8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31.png"/><Relationship Id="rId5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017650" y="2571750"/>
            <a:ext cx="1651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434343"/>
                </a:solidFill>
                <a:latin typeface="Pacifico"/>
                <a:ea typeface="Pacifico"/>
                <a:cs typeface="Pacifico"/>
                <a:sym typeface="Pacifico"/>
              </a:rPr>
              <a:t>Stellar</a:t>
            </a:r>
            <a:endParaRPr sz="3600">
              <a:solidFill>
                <a:srgbClr val="434343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6363" y="1070737"/>
            <a:ext cx="18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2238" y="2229788"/>
            <a:ext cx="18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5962" y="2830963"/>
            <a:ext cx="18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2538" y="512538"/>
            <a:ext cx="1800000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1017638" y="1617450"/>
            <a:ext cx="2661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666666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Bienvenu dans l’univers de</a:t>
            </a:r>
            <a:endParaRPr sz="2500">
              <a:solidFill>
                <a:srgbClr val="666666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1139125" y="3473250"/>
            <a:ext cx="3060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DWWM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Bertuzzi Maxime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Session de Novembre 2023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2"/>
          <p:cNvSpPr txBox="1"/>
          <p:nvPr/>
        </p:nvSpPr>
        <p:spPr>
          <a:xfrm>
            <a:off x="630000" y="2017650"/>
            <a:ext cx="3052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Navigation</a:t>
            </a:r>
            <a:endParaRPr sz="3000">
              <a:solidFill>
                <a:srgbClr val="43434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92" name="Google Shape;292;p22"/>
          <p:cNvSpPr txBox="1"/>
          <p:nvPr/>
        </p:nvSpPr>
        <p:spPr>
          <a:xfrm>
            <a:off x="130350" y="162450"/>
            <a:ext cx="9993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rPr>
              <a:t>Stellar</a:t>
            </a:r>
            <a:endParaRPr sz="2000">
              <a:solidFill>
                <a:schemeClr val="dk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293" name="Google Shape;293;p22"/>
          <p:cNvSpPr txBox="1"/>
          <p:nvPr/>
        </p:nvSpPr>
        <p:spPr>
          <a:xfrm>
            <a:off x="630000" y="2664150"/>
            <a:ext cx="257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Plan du site</a:t>
            </a:r>
            <a:endParaRPr sz="18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470900" y="162438"/>
            <a:ext cx="4521900" cy="4818600"/>
            <a:chOff x="4470900" y="162438"/>
            <a:chExt cx="4521900" cy="4818600"/>
          </a:xfrm>
        </p:grpSpPr>
        <p:sp>
          <p:nvSpPr>
            <p:cNvPr id="295" name="Google Shape;295;p22"/>
            <p:cNvSpPr/>
            <p:nvPr/>
          </p:nvSpPr>
          <p:spPr>
            <a:xfrm>
              <a:off x="4470900" y="162438"/>
              <a:ext cx="4521900" cy="4818600"/>
            </a:xfrm>
            <a:prstGeom prst="roundRect">
              <a:avLst>
                <a:gd fmla="val 2181" name="adj"/>
              </a:avLst>
            </a:prstGeom>
            <a:solidFill>
              <a:srgbClr val="212121"/>
            </a:solidFill>
            <a:ln cap="flat" cmpd="sng" w="9525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96" name="Google Shape;296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48800" y="1467163"/>
              <a:ext cx="4166103" cy="22091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3"/>
          <p:cNvSpPr txBox="1"/>
          <p:nvPr/>
        </p:nvSpPr>
        <p:spPr>
          <a:xfrm>
            <a:off x="5213050" y="1325100"/>
            <a:ext cx="384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Sécurité Web</a:t>
            </a:r>
            <a:endParaRPr sz="3000">
              <a:solidFill>
                <a:srgbClr val="43434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02" name="Google Shape;302;p23"/>
          <p:cNvSpPr txBox="1"/>
          <p:nvPr/>
        </p:nvSpPr>
        <p:spPr>
          <a:xfrm>
            <a:off x="8055250" y="105900"/>
            <a:ext cx="9993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rPr>
              <a:t>Stellar</a:t>
            </a:r>
            <a:endParaRPr sz="2000">
              <a:solidFill>
                <a:schemeClr val="dk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303" name="Google Shape;303;p23"/>
          <p:cNvSpPr/>
          <p:nvPr/>
        </p:nvSpPr>
        <p:spPr>
          <a:xfrm>
            <a:off x="156500" y="159313"/>
            <a:ext cx="4521900" cy="4818600"/>
          </a:xfrm>
          <a:prstGeom prst="roundRect">
            <a:avLst>
              <a:gd fmla="val 2181" name="adj"/>
            </a:avLst>
          </a:prstGeom>
          <a:solidFill>
            <a:srgbClr val="212121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3"/>
          <p:cNvSpPr txBox="1"/>
          <p:nvPr/>
        </p:nvSpPr>
        <p:spPr>
          <a:xfrm>
            <a:off x="5213050" y="1971588"/>
            <a:ext cx="331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CSRF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23"/>
          <p:cNvSpPr txBox="1"/>
          <p:nvPr/>
        </p:nvSpPr>
        <p:spPr>
          <a:xfrm>
            <a:off x="5213050" y="2433288"/>
            <a:ext cx="331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XSS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p23"/>
          <p:cNvSpPr txBox="1"/>
          <p:nvPr/>
        </p:nvSpPr>
        <p:spPr>
          <a:xfrm>
            <a:off x="5213050" y="2894988"/>
            <a:ext cx="331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Attaque par Force Brut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23"/>
          <p:cNvSpPr txBox="1"/>
          <p:nvPr/>
        </p:nvSpPr>
        <p:spPr>
          <a:xfrm>
            <a:off x="5213050" y="3356688"/>
            <a:ext cx="331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Attaque par Dictionnaire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" name="Google Shape;308;p23"/>
          <p:cNvSpPr txBox="1"/>
          <p:nvPr/>
        </p:nvSpPr>
        <p:spPr>
          <a:xfrm>
            <a:off x="679200" y="2831700"/>
            <a:ext cx="331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Cross-Site Request Forgery</a:t>
            </a:r>
            <a:endParaRPr sz="1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" name="Google Shape;309;p23"/>
          <p:cNvSpPr txBox="1"/>
          <p:nvPr/>
        </p:nvSpPr>
        <p:spPr>
          <a:xfrm>
            <a:off x="630000" y="3752550"/>
            <a:ext cx="341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Intentionnel et authentique</a:t>
            </a:r>
            <a:endParaRPr sz="1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10" name="Google Shape;310;p23"/>
          <p:cNvGrpSpPr/>
          <p:nvPr/>
        </p:nvGrpSpPr>
        <p:grpSpPr>
          <a:xfrm>
            <a:off x="156500" y="159325"/>
            <a:ext cx="4521900" cy="2559175"/>
            <a:chOff x="156500" y="162450"/>
            <a:chExt cx="4521900" cy="2559175"/>
          </a:xfrm>
        </p:grpSpPr>
        <p:pic>
          <p:nvPicPr>
            <p:cNvPr id="311" name="Google Shape;311;p23"/>
            <p:cNvPicPr preferRelativeResize="0"/>
            <p:nvPr/>
          </p:nvPicPr>
          <p:blipFill rotWithShape="1">
            <a:blip r:embed="rId3">
              <a:alphaModFix/>
            </a:blip>
            <a:srcRect b="0" l="504" r="514" t="45843"/>
            <a:stretch/>
          </p:blipFill>
          <p:spPr>
            <a:xfrm>
              <a:off x="156500" y="2170825"/>
              <a:ext cx="4521900" cy="550800"/>
            </a:xfrm>
            <a:prstGeom prst="roundRect">
              <a:avLst>
                <a:gd fmla="val 7684" name="adj"/>
              </a:avLst>
            </a:prstGeom>
            <a:noFill/>
            <a:ln>
              <a:noFill/>
            </a:ln>
          </p:spPr>
        </p:pic>
        <p:pic>
          <p:nvPicPr>
            <p:cNvPr id="312" name="Google Shape;312;p23"/>
            <p:cNvPicPr preferRelativeResize="0"/>
            <p:nvPr/>
          </p:nvPicPr>
          <p:blipFill rotWithShape="1">
            <a:blip r:embed="rId4">
              <a:alphaModFix/>
            </a:blip>
            <a:srcRect b="10738" l="0" r="0" t="0"/>
            <a:stretch/>
          </p:blipFill>
          <p:spPr>
            <a:xfrm>
              <a:off x="156500" y="162450"/>
              <a:ext cx="4521900" cy="2051700"/>
            </a:xfrm>
            <a:prstGeom prst="round2SameRect">
              <a:avLst>
                <a:gd fmla="val 4837" name="adj1"/>
                <a:gd fmla="val 0" name="adj2"/>
              </a:avLst>
            </a:prstGeom>
            <a:noFill/>
            <a:ln>
              <a:noFill/>
            </a:ln>
          </p:spPr>
        </p:pic>
      </p:grpSp>
      <p:sp>
        <p:nvSpPr>
          <p:cNvPr id="313" name="Google Shape;313;p23"/>
          <p:cNvSpPr txBox="1"/>
          <p:nvPr/>
        </p:nvSpPr>
        <p:spPr>
          <a:xfrm>
            <a:off x="630000" y="3293388"/>
            <a:ext cx="331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Validation </a:t>
            </a:r>
            <a:r>
              <a:rPr lang="fr" sz="1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côté</a:t>
            </a:r>
            <a:r>
              <a:rPr lang="fr" sz="1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 serveur</a:t>
            </a:r>
            <a:endParaRPr sz="1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23"/>
          <p:cNvSpPr txBox="1"/>
          <p:nvPr/>
        </p:nvSpPr>
        <p:spPr>
          <a:xfrm>
            <a:off x="630000" y="4212963"/>
            <a:ext cx="331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Confiance Utilisateur</a:t>
            </a:r>
            <a:endParaRPr sz="1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23"/>
          <p:cNvSpPr txBox="1"/>
          <p:nvPr/>
        </p:nvSpPr>
        <p:spPr>
          <a:xfrm>
            <a:off x="711650" y="1036500"/>
            <a:ext cx="3411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98C379"/>
                </a:solidFill>
                <a:latin typeface="Courier New"/>
                <a:ea typeface="Courier New"/>
                <a:cs typeface="Courier New"/>
                <a:sym typeface="Courier New"/>
              </a:rPr>
              <a:t>"hidden"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98C379"/>
                </a:solidFill>
                <a:latin typeface="Courier New"/>
                <a:ea typeface="Courier New"/>
                <a:cs typeface="Courier New"/>
                <a:sym typeface="Courier New"/>
              </a:rPr>
              <a:t>"_csrf_token"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98C379"/>
                </a:solidFill>
                <a:latin typeface="Courier New"/>
                <a:ea typeface="Courier New"/>
                <a:cs typeface="Courier New"/>
                <a:sym typeface="Courier New"/>
              </a:rPr>
              <a:t>"7889e1332b20a3b.bsZqb8WbFdu0ddQWICNPHaMzE9YSLTvcHD24-mGD23A.P7VaCK6pc-3FE5MnF058T8FfXrh5TwOZL032izLOtyc-lDsC8OFWn4Ettw"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6" name="Google Shape;316;p23"/>
          <p:cNvSpPr/>
          <p:nvPr/>
        </p:nvSpPr>
        <p:spPr>
          <a:xfrm>
            <a:off x="156494" y="159303"/>
            <a:ext cx="4521900" cy="4818600"/>
          </a:xfrm>
          <a:prstGeom prst="roundRect">
            <a:avLst>
              <a:gd fmla="val 2181" name="adj"/>
            </a:avLst>
          </a:prstGeom>
          <a:solidFill>
            <a:srgbClr val="212121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3"/>
          <p:cNvSpPr txBox="1"/>
          <p:nvPr/>
        </p:nvSpPr>
        <p:spPr>
          <a:xfrm>
            <a:off x="731894" y="2718503"/>
            <a:ext cx="331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Cross-Site Scripting</a:t>
            </a:r>
            <a:endParaRPr sz="1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" name="Google Shape;318;p23"/>
          <p:cNvSpPr txBox="1"/>
          <p:nvPr/>
        </p:nvSpPr>
        <p:spPr>
          <a:xfrm>
            <a:off x="657350" y="3178938"/>
            <a:ext cx="346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Echappement Automatique</a:t>
            </a:r>
            <a:endParaRPr sz="1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23"/>
          <p:cNvSpPr txBox="1"/>
          <p:nvPr/>
        </p:nvSpPr>
        <p:spPr>
          <a:xfrm>
            <a:off x="657350" y="3638075"/>
            <a:ext cx="352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Prévention Injection Scripts</a:t>
            </a:r>
            <a:endParaRPr sz="1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0" name="Google Shape;32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500" y="159325"/>
            <a:ext cx="4521900" cy="2389800"/>
          </a:xfrm>
          <a:prstGeom prst="roundRect">
            <a:avLst>
              <a:gd fmla="val 4159" name="adj"/>
            </a:avLst>
          </a:prstGeom>
          <a:noFill/>
          <a:ln>
            <a:noFill/>
          </a:ln>
        </p:spPr>
      </p:pic>
      <p:sp>
        <p:nvSpPr>
          <p:cNvPr id="321" name="Google Shape;321;p23"/>
          <p:cNvSpPr txBox="1"/>
          <p:nvPr/>
        </p:nvSpPr>
        <p:spPr>
          <a:xfrm>
            <a:off x="657344" y="4099766"/>
            <a:ext cx="331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PHP natif</a:t>
            </a:r>
            <a:endParaRPr sz="1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2" name="Google Shape;322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6500" y="159325"/>
            <a:ext cx="4521900" cy="1621800"/>
          </a:xfrm>
          <a:prstGeom prst="roundRect">
            <a:avLst>
              <a:gd fmla="val 6061" name="adj"/>
            </a:avLst>
          </a:prstGeom>
          <a:noFill/>
          <a:ln>
            <a:noFill/>
          </a:ln>
        </p:spPr>
      </p:pic>
      <p:pic>
        <p:nvPicPr>
          <p:cNvPr id="323" name="Google Shape;323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6500" y="159325"/>
            <a:ext cx="4521900" cy="1791900"/>
          </a:xfrm>
          <a:prstGeom prst="roundRect">
            <a:avLst>
              <a:gd fmla="val 6061" name="adj"/>
            </a:avLst>
          </a:prstGeom>
          <a:noFill/>
          <a:ln>
            <a:noFill/>
          </a:ln>
        </p:spPr>
      </p:pic>
      <p:sp>
        <p:nvSpPr>
          <p:cNvPr id="324" name="Google Shape;324;p23"/>
          <p:cNvSpPr/>
          <p:nvPr/>
        </p:nvSpPr>
        <p:spPr>
          <a:xfrm>
            <a:off x="156500" y="159288"/>
            <a:ext cx="4521900" cy="4818600"/>
          </a:xfrm>
          <a:prstGeom prst="roundRect">
            <a:avLst>
              <a:gd fmla="val 2181" name="adj"/>
            </a:avLst>
          </a:prstGeom>
          <a:solidFill>
            <a:srgbClr val="212121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3"/>
          <p:cNvSpPr txBox="1"/>
          <p:nvPr/>
        </p:nvSpPr>
        <p:spPr>
          <a:xfrm>
            <a:off x="956038" y="3177650"/>
            <a:ext cx="290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Leurrer les Bots</a:t>
            </a:r>
            <a:endParaRPr sz="1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23"/>
          <p:cNvSpPr txBox="1"/>
          <p:nvPr/>
        </p:nvSpPr>
        <p:spPr>
          <a:xfrm>
            <a:off x="972463" y="4098500"/>
            <a:ext cx="290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Interaction Utilisateur</a:t>
            </a:r>
            <a:endParaRPr sz="1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23"/>
          <p:cNvSpPr txBox="1"/>
          <p:nvPr/>
        </p:nvSpPr>
        <p:spPr>
          <a:xfrm>
            <a:off x="956038" y="3638500"/>
            <a:ext cx="290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Analyse et réponse</a:t>
            </a:r>
            <a:endParaRPr sz="1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8" name="Google Shape;328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6500" y="159300"/>
            <a:ext cx="4521900" cy="2601600"/>
          </a:xfrm>
          <a:prstGeom prst="roundRect">
            <a:avLst>
              <a:gd fmla="val 3871" name="adj"/>
            </a:avLst>
          </a:prstGeom>
          <a:noFill/>
          <a:ln>
            <a:noFill/>
          </a:ln>
        </p:spPr>
      </p:pic>
      <p:pic>
        <p:nvPicPr>
          <p:cNvPr id="329" name="Google Shape;329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6500" y="159300"/>
            <a:ext cx="4521900" cy="2286000"/>
          </a:xfrm>
          <a:prstGeom prst="roundRect">
            <a:avLst>
              <a:gd fmla="val 4456" name="adj"/>
            </a:avLst>
          </a:prstGeom>
          <a:noFill/>
          <a:ln>
            <a:noFill/>
          </a:ln>
        </p:spPr>
      </p:pic>
      <p:sp>
        <p:nvSpPr>
          <p:cNvPr id="330" name="Google Shape;330;p23"/>
          <p:cNvSpPr txBox="1"/>
          <p:nvPr/>
        </p:nvSpPr>
        <p:spPr>
          <a:xfrm>
            <a:off x="972475" y="1036500"/>
            <a:ext cx="2906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98C379"/>
                </a:solidFill>
                <a:latin typeface="Courier New"/>
                <a:ea typeface="Courier New"/>
                <a:cs typeface="Courier New"/>
                <a:sym typeface="Courier New"/>
              </a:rPr>
              <a:t>"text" </a:t>
            </a:r>
            <a:r>
              <a:rPr lang="fr" sz="105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98C379"/>
                </a:solidFill>
                <a:latin typeface="Courier New"/>
                <a:ea typeface="Courier New"/>
                <a:cs typeface="Courier New"/>
                <a:sym typeface="Courier New"/>
              </a:rPr>
              <a:t>"registration_form_age" </a:t>
            </a:r>
            <a:r>
              <a:rPr lang="fr" sz="105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98C379"/>
                </a:solidFill>
                <a:latin typeface="Courier New"/>
                <a:ea typeface="Courier New"/>
                <a:cs typeface="Courier New"/>
                <a:sym typeface="Courier New"/>
              </a:rPr>
              <a:t>"registration_form[age]" </a:t>
            </a:r>
            <a:r>
              <a:rPr lang="fr" sz="105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autocomplete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98C379"/>
                </a:solidFill>
                <a:latin typeface="Courier New"/>
                <a:ea typeface="Courier New"/>
                <a:cs typeface="Courier New"/>
                <a:sym typeface="Courier New"/>
              </a:rPr>
              <a:t>"nope"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tabindex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98C379"/>
                </a:solidFill>
                <a:latin typeface="Courier New"/>
                <a:ea typeface="Courier New"/>
                <a:cs typeface="Courier New"/>
                <a:sym typeface="Courier New"/>
              </a:rPr>
              <a:t>"-1"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aria-hidden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98C379"/>
                </a:solidFill>
                <a:latin typeface="Courier New"/>
                <a:ea typeface="Courier New"/>
                <a:cs typeface="Courier New"/>
                <a:sym typeface="Courier New"/>
              </a:rPr>
              <a:t>"true"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98C379"/>
                </a:solidFill>
                <a:latin typeface="Courier New"/>
                <a:ea typeface="Courier New"/>
                <a:cs typeface="Courier New"/>
                <a:sym typeface="Courier New"/>
              </a:rPr>
              <a:t>"position: fixed; left: -100%; top: -100%;"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1" name="Google Shape;331;p23"/>
          <p:cNvSpPr/>
          <p:nvPr/>
        </p:nvSpPr>
        <p:spPr>
          <a:xfrm>
            <a:off x="148300" y="159300"/>
            <a:ext cx="4530000" cy="4818600"/>
          </a:xfrm>
          <a:prstGeom prst="roundRect">
            <a:avLst>
              <a:gd fmla="val 2181" name="adj"/>
            </a:avLst>
          </a:prstGeom>
          <a:solidFill>
            <a:srgbClr val="212121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3"/>
          <p:cNvSpPr txBox="1"/>
          <p:nvPr/>
        </p:nvSpPr>
        <p:spPr>
          <a:xfrm>
            <a:off x="769075" y="3199900"/>
            <a:ext cx="331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Tentative de Connexion</a:t>
            </a:r>
            <a:endParaRPr sz="1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23"/>
          <p:cNvSpPr txBox="1"/>
          <p:nvPr/>
        </p:nvSpPr>
        <p:spPr>
          <a:xfrm>
            <a:off x="769075" y="3659038"/>
            <a:ext cx="33132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Sécurité des mots de passes</a:t>
            </a:r>
            <a:endParaRPr sz="1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" name="Google Shape;334;p23"/>
          <p:cNvSpPr txBox="1"/>
          <p:nvPr/>
        </p:nvSpPr>
        <p:spPr>
          <a:xfrm>
            <a:off x="5213050" y="3818388"/>
            <a:ext cx="331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Hashage Mot de Passe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5" name="Google Shape;335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8300" y="159300"/>
            <a:ext cx="4530000" cy="2458800"/>
          </a:xfrm>
          <a:prstGeom prst="roundRect">
            <a:avLst>
              <a:gd fmla="val 4089" name="adj"/>
            </a:avLst>
          </a:prstGeom>
          <a:noFill/>
          <a:ln>
            <a:noFill/>
          </a:ln>
        </p:spPr>
      </p:pic>
      <p:sp>
        <p:nvSpPr>
          <p:cNvPr id="336" name="Google Shape;336;p23"/>
          <p:cNvSpPr/>
          <p:nvPr/>
        </p:nvSpPr>
        <p:spPr>
          <a:xfrm>
            <a:off x="148300" y="159300"/>
            <a:ext cx="4530000" cy="4818600"/>
          </a:xfrm>
          <a:prstGeom prst="roundRect">
            <a:avLst>
              <a:gd fmla="val 2181" name="adj"/>
            </a:avLst>
          </a:prstGeom>
          <a:solidFill>
            <a:srgbClr val="212121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3"/>
          <p:cNvSpPr txBox="1"/>
          <p:nvPr/>
        </p:nvSpPr>
        <p:spPr>
          <a:xfrm>
            <a:off x="760850" y="3643300"/>
            <a:ext cx="331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Salt</a:t>
            </a:r>
            <a:endParaRPr sz="1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" name="Google Shape;338;p23"/>
          <p:cNvSpPr txBox="1"/>
          <p:nvPr/>
        </p:nvSpPr>
        <p:spPr>
          <a:xfrm>
            <a:off x="760850" y="4102438"/>
            <a:ext cx="331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PHP natif</a:t>
            </a:r>
            <a:endParaRPr sz="1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23"/>
          <p:cNvSpPr txBox="1"/>
          <p:nvPr/>
        </p:nvSpPr>
        <p:spPr>
          <a:xfrm>
            <a:off x="769075" y="3173700"/>
            <a:ext cx="331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Hashage Stellar</a:t>
            </a:r>
            <a:endParaRPr sz="1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0" name="Google Shape;340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8300" y="159450"/>
            <a:ext cx="4530000" cy="2897100"/>
          </a:xfrm>
          <a:prstGeom prst="roundRect">
            <a:avLst>
              <a:gd fmla="val 3450" name="adj"/>
            </a:avLst>
          </a:prstGeom>
          <a:noFill/>
          <a:ln>
            <a:noFill/>
          </a:ln>
        </p:spPr>
      </p:pic>
      <p:pic>
        <p:nvPicPr>
          <p:cNvPr id="341" name="Google Shape;341;p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48800" y="228400"/>
            <a:ext cx="4520905" cy="13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67550" y="1650735"/>
            <a:ext cx="4299801" cy="116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48300" y="159300"/>
            <a:ext cx="4530000" cy="2415000"/>
          </a:xfrm>
          <a:prstGeom prst="roundRect">
            <a:avLst>
              <a:gd fmla="val 4114" name="adj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4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4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4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4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4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4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4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4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4"/>
          <p:cNvSpPr txBox="1"/>
          <p:nvPr/>
        </p:nvSpPr>
        <p:spPr>
          <a:xfrm>
            <a:off x="4962750" y="1137325"/>
            <a:ext cx="4050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La Fonctionnalité Phare : Calendrier de Stellar et Réservation</a:t>
            </a:r>
            <a:endParaRPr sz="2800">
              <a:solidFill>
                <a:srgbClr val="43434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49" name="Google Shape;349;p24"/>
          <p:cNvSpPr txBox="1"/>
          <p:nvPr/>
        </p:nvSpPr>
        <p:spPr>
          <a:xfrm>
            <a:off x="8055250" y="105900"/>
            <a:ext cx="9993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rPr>
              <a:t>Stellar</a:t>
            </a:r>
            <a:endParaRPr sz="2000">
              <a:solidFill>
                <a:schemeClr val="dk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350" name="Google Shape;350;p24"/>
          <p:cNvSpPr/>
          <p:nvPr/>
        </p:nvSpPr>
        <p:spPr>
          <a:xfrm>
            <a:off x="156500" y="159313"/>
            <a:ext cx="4521900" cy="4818600"/>
          </a:xfrm>
          <a:prstGeom prst="roundRect">
            <a:avLst>
              <a:gd fmla="val 2181" name="adj"/>
            </a:avLst>
          </a:prstGeom>
          <a:solidFill>
            <a:srgbClr val="212121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4"/>
          <p:cNvSpPr txBox="1"/>
          <p:nvPr/>
        </p:nvSpPr>
        <p:spPr>
          <a:xfrm>
            <a:off x="5198850" y="2614813"/>
            <a:ext cx="331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Calendrier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" name="Google Shape;352;p24"/>
          <p:cNvSpPr txBox="1"/>
          <p:nvPr/>
        </p:nvSpPr>
        <p:spPr>
          <a:xfrm>
            <a:off x="5198850" y="3076513"/>
            <a:ext cx="331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Réservation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" name="Google Shape;353;p24"/>
          <p:cNvSpPr txBox="1"/>
          <p:nvPr/>
        </p:nvSpPr>
        <p:spPr>
          <a:xfrm>
            <a:off x="5198850" y="3538213"/>
            <a:ext cx="331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Paiement Stripe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4" name="Google Shape;3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00" y="159325"/>
            <a:ext cx="4521900" cy="2560800"/>
          </a:xfrm>
          <a:prstGeom prst="roundRect">
            <a:avLst>
              <a:gd fmla="val 3983" name="adj"/>
            </a:avLst>
          </a:prstGeom>
          <a:noFill/>
          <a:ln>
            <a:noFill/>
          </a:ln>
        </p:spPr>
      </p:pic>
      <p:sp>
        <p:nvSpPr>
          <p:cNvPr id="355" name="Google Shape;355;p24"/>
          <p:cNvSpPr txBox="1"/>
          <p:nvPr/>
        </p:nvSpPr>
        <p:spPr>
          <a:xfrm>
            <a:off x="1162250" y="3507025"/>
            <a:ext cx="25104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CCCCCC"/>
                </a:solidFill>
              </a:rPr>
              <a:t>Calendrier dans la vue</a:t>
            </a:r>
            <a:endParaRPr sz="1800">
              <a:solidFill>
                <a:srgbClr val="CCCCCC"/>
              </a:solidFill>
            </a:endParaRPr>
          </a:p>
        </p:txBody>
      </p:sp>
      <p:grpSp>
        <p:nvGrpSpPr>
          <p:cNvPr id="356" name="Google Shape;356;p24"/>
          <p:cNvGrpSpPr/>
          <p:nvPr/>
        </p:nvGrpSpPr>
        <p:grpSpPr>
          <a:xfrm>
            <a:off x="156500" y="162438"/>
            <a:ext cx="4521900" cy="4818600"/>
            <a:chOff x="-4885850" y="159313"/>
            <a:chExt cx="4521900" cy="4818600"/>
          </a:xfrm>
        </p:grpSpPr>
        <p:sp>
          <p:nvSpPr>
            <p:cNvPr id="357" name="Google Shape;357;p24"/>
            <p:cNvSpPr/>
            <p:nvPr/>
          </p:nvSpPr>
          <p:spPr>
            <a:xfrm>
              <a:off x="-4885850" y="159313"/>
              <a:ext cx="4521900" cy="4818600"/>
            </a:xfrm>
            <a:prstGeom prst="roundRect">
              <a:avLst>
                <a:gd fmla="val 2181" name="adj"/>
              </a:avLst>
            </a:prstGeom>
            <a:solidFill>
              <a:srgbClr val="212121"/>
            </a:solidFill>
            <a:ln cap="flat" cmpd="sng" w="9525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58" name="Google Shape;358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4885850" y="159325"/>
              <a:ext cx="4521900" cy="2313000"/>
            </a:xfrm>
            <a:prstGeom prst="round2SameRect">
              <a:avLst>
                <a:gd fmla="val 4289" name="adj1"/>
                <a:gd fmla="val 0" name="adj2"/>
              </a:avLst>
            </a:prstGeom>
            <a:noFill/>
            <a:ln>
              <a:noFill/>
            </a:ln>
          </p:spPr>
        </p:pic>
        <p:pic>
          <p:nvPicPr>
            <p:cNvPr id="359" name="Google Shape;359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4885850" y="2472325"/>
              <a:ext cx="4521900" cy="918000"/>
            </a:xfrm>
            <a:prstGeom prst="round2SameRect">
              <a:avLst>
                <a:gd fmla="val 0" name="adj1"/>
                <a:gd fmla="val 10945" name="adj2"/>
              </a:avLst>
            </a:prstGeom>
            <a:noFill/>
            <a:ln>
              <a:noFill/>
            </a:ln>
          </p:spPr>
        </p:pic>
      </p:grpSp>
      <p:sp>
        <p:nvSpPr>
          <p:cNvPr id="360" name="Google Shape;360;p24"/>
          <p:cNvSpPr txBox="1"/>
          <p:nvPr/>
        </p:nvSpPr>
        <p:spPr>
          <a:xfrm>
            <a:off x="1162250" y="3841175"/>
            <a:ext cx="251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CCCCCC"/>
                </a:solidFill>
              </a:rPr>
              <a:t>S’assurer qu’un User soit connecté</a:t>
            </a:r>
            <a:endParaRPr sz="1800">
              <a:solidFill>
                <a:srgbClr val="CCCCCC"/>
              </a:solidFill>
            </a:endParaRPr>
          </a:p>
        </p:txBody>
      </p:sp>
      <p:grpSp>
        <p:nvGrpSpPr>
          <p:cNvPr id="361" name="Google Shape;361;p24"/>
          <p:cNvGrpSpPr/>
          <p:nvPr/>
        </p:nvGrpSpPr>
        <p:grpSpPr>
          <a:xfrm>
            <a:off x="156500" y="162438"/>
            <a:ext cx="4521900" cy="4818600"/>
            <a:chOff x="-9771700" y="159313"/>
            <a:chExt cx="4521900" cy="4818600"/>
          </a:xfrm>
        </p:grpSpPr>
        <p:sp>
          <p:nvSpPr>
            <p:cNvPr id="362" name="Google Shape;362;p24"/>
            <p:cNvSpPr/>
            <p:nvPr/>
          </p:nvSpPr>
          <p:spPr>
            <a:xfrm>
              <a:off x="-9771700" y="159313"/>
              <a:ext cx="4521900" cy="4818600"/>
            </a:xfrm>
            <a:prstGeom prst="roundRect">
              <a:avLst>
                <a:gd fmla="val 2181" name="adj"/>
              </a:avLst>
            </a:prstGeom>
            <a:solidFill>
              <a:srgbClr val="212121"/>
            </a:solidFill>
            <a:ln cap="flat" cmpd="sng" w="9525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63" name="Google Shape;363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771700" y="159325"/>
              <a:ext cx="4521900" cy="2894100"/>
            </a:xfrm>
            <a:prstGeom prst="roundRect">
              <a:avLst>
                <a:gd fmla="val 3533" name="adj"/>
              </a:avLst>
            </a:prstGeom>
            <a:noFill/>
            <a:ln>
              <a:noFill/>
            </a:ln>
          </p:spPr>
        </p:pic>
      </p:grpSp>
      <p:sp>
        <p:nvSpPr>
          <p:cNvPr id="364" name="Google Shape;364;p24"/>
          <p:cNvSpPr txBox="1"/>
          <p:nvPr/>
        </p:nvSpPr>
        <p:spPr>
          <a:xfrm>
            <a:off x="1162250" y="3627525"/>
            <a:ext cx="251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CCCCCC"/>
                </a:solidFill>
              </a:rPr>
              <a:t>Récupérer les dates choisies</a:t>
            </a:r>
            <a:endParaRPr sz="1800">
              <a:solidFill>
                <a:srgbClr val="CCCCCC"/>
              </a:solidFill>
            </a:endParaRPr>
          </a:p>
        </p:txBody>
      </p:sp>
      <p:grpSp>
        <p:nvGrpSpPr>
          <p:cNvPr id="365" name="Google Shape;365;p24"/>
          <p:cNvGrpSpPr/>
          <p:nvPr/>
        </p:nvGrpSpPr>
        <p:grpSpPr>
          <a:xfrm>
            <a:off x="156500" y="162438"/>
            <a:ext cx="4521900" cy="4818613"/>
            <a:chOff x="-14657550" y="159313"/>
            <a:chExt cx="4521900" cy="4818613"/>
          </a:xfrm>
        </p:grpSpPr>
        <p:sp>
          <p:nvSpPr>
            <p:cNvPr id="366" name="Google Shape;366;p24"/>
            <p:cNvSpPr/>
            <p:nvPr/>
          </p:nvSpPr>
          <p:spPr>
            <a:xfrm>
              <a:off x="-14657550" y="159313"/>
              <a:ext cx="4521900" cy="4818600"/>
            </a:xfrm>
            <a:prstGeom prst="roundRect">
              <a:avLst>
                <a:gd fmla="val 2181" name="adj"/>
              </a:avLst>
            </a:prstGeom>
            <a:solidFill>
              <a:srgbClr val="212121"/>
            </a:solidFill>
            <a:ln cap="flat" cmpd="sng" w="9525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67" name="Google Shape;367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4657550" y="159325"/>
              <a:ext cx="4521900" cy="4818600"/>
            </a:xfrm>
            <a:prstGeom prst="roundRect">
              <a:avLst>
                <a:gd fmla="val 2233" name="adj"/>
              </a:avLst>
            </a:prstGeom>
            <a:noFill/>
            <a:ln>
              <a:noFill/>
            </a:ln>
          </p:spPr>
        </p:pic>
      </p:grpSp>
      <p:grpSp>
        <p:nvGrpSpPr>
          <p:cNvPr id="368" name="Google Shape;368;p24"/>
          <p:cNvGrpSpPr/>
          <p:nvPr/>
        </p:nvGrpSpPr>
        <p:grpSpPr>
          <a:xfrm>
            <a:off x="156500" y="159313"/>
            <a:ext cx="4521900" cy="4818600"/>
            <a:chOff x="-19543400" y="162438"/>
            <a:chExt cx="4521900" cy="4818600"/>
          </a:xfrm>
        </p:grpSpPr>
        <p:sp>
          <p:nvSpPr>
            <p:cNvPr id="369" name="Google Shape;369;p24"/>
            <p:cNvSpPr/>
            <p:nvPr/>
          </p:nvSpPr>
          <p:spPr>
            <a:xfrm>
              <a:off x="-19543400" y="162438"/>
              <a:ext cx="4521900" cy="4818600"/>
            </a:xfrm>
            <a:prstGeom prst="roundRect">
              <a:avLst>
                <a:gd fmla="val 2181" name="adj"/>
              </a:avLst>
            </a:prstGeom>
            <a:solidFill>
              <a:srgbClr val="212121"/>
            </a:solidFill>
            <a:ln cap="flat" cmpd="sng" w="9525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70" name="Google Shape;370;p2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-19543400" y="162450"/>
              <a:ext cx="4521900" cy="2125500"/>
            </a:xfrm>
            <a:prstGeom prst="roundRect">
              <a:avLst>
                <a:gd fmla="val 4728" name="adj"/>
              </a:avLst>
            </a:prstGeom>
            <a:noFill/>
            <a:ln>
              <a:noFill/>
            </a:ln>
          </p:spPr>
        </p:pic>
      </p:grpSp>
      <p:sp>
        <p:nvSpPr>
          <p:cNvPr id="371" name="Google Shape;371;p24"/>
          <p:cNvSpPr txBox="1"/>
          <p:nvPr/>
        </p:nvSpPr>
        <p:spPr>
          <a:xfrm>
            <a:off x="1162250" y="3257900"/>
            <a:ext cx="251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CCCCCC"/>
                </a:solidFill>
              </a:rPr>
              <a:t>Calculer le total du séjour</a:t>
            </a:r>
            <a:endParaRPr sz="1800">
              <a:solidFill>
                <a:srgbClr val="CCCCCC"/>
              </a:solidFill>
            </a:endParaRPr>
          </a:p>
        </p:txBody>
      </p:sp>
      <p:grpSp>
        <p:nvGrpSpPr>
          <p:cNvPr id="372" name="Google Shape;372;p24"/>
          <p:cNvGrpSpPr/>
          <p:nvPr/>
        </p:nvGrpSpPr>
        <p:grpSpPr>
          <a:xfrm>
            <a:off x="156500" y="159313"/>
            <a:ext cx="4521900" cy="4818613"/>
            <a:chOff x="-24429250" y="159313"/>
            <a:chExt cx="4521900" cy="4818613"/>
          </a:xfrm>
        </p:grpSpPr>
        <p:sp>
          <p:nvSpPr>
            <p:cNvPr id="373" name="Google Shape;373;p24"/>
            <p:cNvSpPr/>
            <p:nvPr/>
          </p:nvSpPr>
          <p:spPr>
            <a:xfrm>
              <a:off x="-24429250" y="159313"/>
              <a:ext cx="4521900" cy="4818600"/>
            </a:xfrm>
            <a:prstGeom prst="roundRect">
              <a:avLst>
                <a:gd fmla="val 2181" name="adj"/>
              </a:avLst>
            </a:prstGeom>
            <a:solidFill>
              <a:srgbClr val="212121"/>
            </a:solidFill>
            <a:ln cap="flat" cmpd="sng" w="9525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74" name="Google Shape;374;p24"/>
            <p:cNvPicPr preferRelativeResize="0"/>
            <p:nvPr/>
          </p:nvPicPr>
          <p:blipFill rotWithShape="1">
            <a:blip r:embed="rId9">
              <a:alphaModFix/>
            </a:blip>
            <a:srcRect b="2105" l="0" r="0" t="2638"/>
            <a:stretch/>
          </p:blipFill>
          <p:spPr>
            <a:xfrm>
              <a:off x="-24429250" y="159325"/>
              <a:ext cx="4521900" cy="4818600"/>
            </a:xfrm>
            <a:prstGeom prst="roundRect">
              <a:avLst>
                <a:gd fmla="val 2224" name="adj"/>
              </a:avLst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5"/>
          <p:cNvSpPr txBox="1"/>
          <p:nvPr/>
        </p:nvSpPr>
        <p:spPr>
          <a:xfrm>
            <a:off x="540000" y="132510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SEO </a:t>
            </a:r>
            <a:r>
              <a:rPr lang="fr" sz="24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(Search Engin Optimization)</a:t>
            </a:r>
            <a:r>
              <a:rPr lang="fr" sz="30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3000">
              <a:solidFill>
                <a:srgbClr val="43434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80" name="Google Shape;380;p25"/>
          <p:cNvSpPr txBox="1"/>
          <p:nvPr/>
        </p:nvSpPr>
        <p:spPr>
          <a:xfrm>
            <a:off x="130350" y="162450"/>
            <a:ext cx="9993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rPr>
              <a:t>Stellar</a:t>
            </a:r>
            <a:endParaRPr sz="2000">
              <a:solidFill>
                <a:schemeClr val="dk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381" name="Google Shape;381;p25"/>
          <p:cNvSpPr txBox="1"/>
          <p:nvPr/>
        </p:nvSpPr>
        <p:spPr>
          <a:xfrm>
            <a:off x="630000" y="2433300"/>
            <a:ext cx="228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Balises</a:t>
            </a:r>
            <a:endParaRPr sz="18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82" name="Google Shape;382;p25"/>
          <p:cNvSpPr txBox="1"/>
          <p:nvPr/>
        </p:nvSpPr>
        <p:spPr>
          <a:xfrm>
            <a:off x="630000" y="2895000"/>
            <a:ext cx="257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Alt</a:t>
            </a:r>
            <a:endParaRPr sz="18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83" name="Google Shape;383;p25"/>
          <p:cNvSpPr txBox="1"/>
          <p:nvPr/>
        </p:nvSpPr>
        <p:spPr>
          <a:xfrm>
            <a:off x="630000" y="3356700"/>
            <a:ext cx="252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Meta Données</a:t>
            </a:r>
            <a:endParaRPr sz="18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384" name="Google Shape;384;p25"/>
          <p:cNvGrpSpPr/>
          <p:nvPr/>
        </p:nvGrpSpPr>
        <p:grpSpPr>
          <a:xfrm>
            <a:off x="4470900" y="162438"/>
            <a:ext cx="4521900" cy="4818600"/>
            <a:chOff x="4470900" y="162438"/>
            <a:chExt cx="4521900" cy="4818600"/>
          </a:xfrm>
        </p:grpSpPr>
        <p:sp>
          <p:nvSpPr>
            <p:cNvPr id="385" name="Google Shape;385;p25"/>
            <p:cNvSpPr/>
            <p:nvPr/>
          </p:nvSpPr>
          <p:spPr>
            <a:xfrm>
              <a:off x="4470900" y="162438"/>
              <a:ext cx="4521900" cy="4818600"/>
            </a:xfrm>
            <a:prstGeom prst="roundRect">
              <a:avLst>
                <a:gd fmla="val 2181" name="adj"/>
              </a:avLst>
            </a:prstGeom>
            <a:solidFill>
              <a:srgbClr val="212121"/>
            </a:solidFill>
            <a:ln cap="flat" cmpd="sng" w="9525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86" name="Google Shape;386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70900" y="162450"/>
              <a:ext cx="4521900" cy="2781000"/>
            </a:xfrm>
            <a:prstGeom prst="roundRect">
              <a:avLst>
                <a:gd fmla="val 3614" name="adj"/>
              </a:avLst>
            </a:prstGeom>
            <a:noFill/>
            <a:ln>
              <a:noFill/>
            </a:ln>
          </p:spPr>
        </p:pic>
      </p:grpSp>
      <p:grpSp>
        <p:nvGrpSpPr>
          <p:cNvPr id="387" name="Google Shape;387;p25"/>
          <p:cNvGrpSpPr/>
          <p:nvPr/>
        </p:nvGrpSpPr>
        <p:grpSpPr>
          <a:xfrm>
            <a:off x="4470900" y="162438"/>
            <a:ext cx="4521900" cy="4818600"/>
            <a:chOff x="9216200" y="162438"/>
            <a:chExt cx="4521900" cy="4818600"/>
          </a:xfrm>
        </p:grpSpPr>
        <p:sp>
          <p:nvSpPr>
            <p:cNvPr id="388" name="Google Shape;388;p25"/>
            <p:cNvSpPr/>
            <p:nvPr/>
          </p:nvSpPr>
          <p:spPr>
            <a:xfrm>
              <a:off x="9216200" y="162438"/>
              <a:ext cx="4521900" cy="4818600"/>
            </a:xfrm>
            <a:prstGeom prst="roundRect">
              <a:avLst>
                <a:gd fmla="val 2181" name="adj"/>
              </a:avLst>
            </a:prstGeom>
            <a:solidFill>
              <a:srgbClr val="212121"/>
            </a:solidFill>
            <a:ln cap="flat" cmpd="sng" w="9525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89" name="Google Shape;389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216200" y="162450"/>
              <a:ext cx="4521900" cy="1095300"/>
            </a:xfrm>
            <a:prstGeom prst="roundRect">
              <a:avLst>
                <a:gd fmla="val 9224" name="adj"/>
              </a:avLst>
            </a:prstGeom>
            <a:noFill/>
            <a:ln>
              <a:noFill/>
            </a:ln>
          </p:spPr>
        </p:pic>
      </p:grpSp>
      <p:grpSp>
        <p:nvGrpSpPr>
          <p:cNvPr id="390" name="Google Shape;390;p25"/>
          <p:cNvGrpSpPr/>
          <p:nvPr/>
        </p:nvGrpSpPr>
        <p:grpSpPr>
          <a:xfrm>
            <a:off x="4470900" y="162438"/>
            <a:ext cx="4521900" cy="4818600"/>
            <a:chOff x="13961500" y="162438"/>
            <a:chExt cx="4521900" cy="4818600"/>
          </a:xfrm>
        </p:grpSpPr>
        <p:sp>
          <p:nvSpPr>
            <p:cNvPr id="391" name="Google Shape;391;p25"/>
            <p:cNvSpPr/>
            <p:nvPr/>
          </p:nvSpPr>
          <p:spPr>
            <a:xfrm>
              <a:off x="13961500" y="162438"/>
              <a:ext cx="4521900" cy="4818600"/>
            </a:xfrm>
            <a:prstGeom prst="roundRect">
              <a:avLst>
                <a:gd fmla="val 2181" name="adj"/>
              </a:avLst>
            </a:prstGeom>
            <a:solidFill>
              <a:srgbClr val="212121"/>
            </a:solidFill>
            <a:ln cap="flat" cmpd="sng" w="9525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92" name="Google Shape;392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961500" y="162448"/>
              <a:ext cx="4521900" cy="1713900"/>
            </a:xfrm>
            <a:prstGeom prst="roundRect">
              <a:avLst>
                <a:gd fmla="val 5857" name="adj"/>
              </a:avLst>
            </a:prstGeom>
            <a:noFill/>
            <a:ln>
              <a:noFill/>
            </a:ln>
          </p:spPr>
        </p:pic>
      </p:grpSp>
      <p:sp>
        <p:nvSpPr>
          <p:cNvPr id="393" name="Google Shape;393;p25"/>
          <p:cNvSpPr txBox="1"/>
          <p:nvPr/>
        </p:nvSpPr>
        <p:spPr>
          <a:xfrm>
            <a:off x="654600" y="3866300"/>
            <a:ext cx="252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Slug</a:t>
            </a:r>
            <a:endParaRPr sz="18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94" name="Google Shape;394;p25"/>
          <p:cNvSpPr/>
          <p:nvPr/>
        </p:nvSpPr>
        <p:spPr>
          <a:xfrm>
            <a:off x="4470900" y="162438"/>
            <a:ext cx="4521900" cy="4818600"/>
          </a:xfrm>
          <a:prstGeom prst="roundRect">
            <a:avLst>
              <a:gd fmla="val 2181" name="adj"/>
            </a:avLst>
          </a:prstGeom>
          <a:solidFill>
            <a:srgbClr val="212121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5" name="Google Shape;395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71050" y="2403451"/>
            <a:ext cx="4521600" cy="11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70900" y="3597150"/>
            <a:ext cx="4521900" cy="812700"/>
          </a:xfrm>
          <a:prstGeom prst="round2SameRect">
            <a:avLst>
              <a:gd fmla="val 0" name="adj1"/>
              <a:gd fmla="val 12661" name="adj2"/>
            </a:avLst>
          </a:prstGeom>
          <a:noFill/>
          <a:ln>
            <a:noFill/>
          </a:ln>
        </p:spPr>
      </p:pic>
      <p:pic>
        <p:nvPicPr>
          <p:cNvPr id="397" name="Google Shape;397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70900" y="162451"/>
            <a:ext cx="4521900" cy="2241000"/>
          </a:xfrm>
          <a:prstGeom prst="round2SameRect">
            <a:avLst>
              <a:gd fmla="val 4742" name="adj1"/>
              <a:gd fmla="val 0" name="adj2"/>
            </a:avLst>
          </a:prstGeom>
          <a:noFill/>
          <a:ln>
            <a:noFill/>
          </a:ln>
        </p:spPr>
      </p:pic>
      <p:pic>
        <p:nvPicPr>
          <p:cNvPr id="398" name="Google Shape;398;p25"/>
          <p:cNvPicPr preferRelativeResize="0"/>
          <p:nvPr/>
        </p:nvPicPr>
        <p:blipFill rotWithShape="1">
          <a:blip r:embed="rId9">
            <a:alphaModFix/>
          </a:blip>
          <a:srcRect b="9305" l="0" r="0" t="0"/>
          <a:stretch/>
        </p:blipFill>
        <p:spPr>
          <a:xfrm>
            <a:off x="4836375" y="4528025"/>
            <a:ext cx="3790950" cy="30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"/>
          <p:cNvSpPr txBox="1"/>
          <p:nvPr/>
        </p:nvSpPr>
        <p:spPr>
          <a:xfrm>
            <a:off x="630000" y="1594050"/>
            <a:ext cx="3052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Conformité RGPD</a:t>
            </a:r>
            <a:endParaRPr sz="3000">
              <a:solidFill>
                <a:srgbClr val="43434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04" name="Google Shape;404;p26"/>
          <p:cNvSpPr txBox="1"/>
          <p:nvPr/>
        </p:nvSpPr>
        <p:spPr>
          <a:xfrm>
            <a:off x="130350" y="159325"/>
            <a:ext cx="9993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rPr>
              <a:t>Stellar</a:t>
            </a:r>
            <a:endParaRPr sz="2000">
              <a:solidFill>
                <a:schemeClr val="dk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405" name="Google Shape;405;p26"/>
          <p:cNvSpPr txBox="1"/>
          <p:nvPr/>
        </p:nvSpPr>
        <p:spPr>
          <a:xfrm>
            <a:off x="656400" y="2769150"/>
            <a:ext cx="30000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Mise en Œuvre sur Stellar</a:t>
            </a:r>
            <a:endParaRPr/>
          </a:p>
        </p:txBody>
      </p:sp>
      <p:grpSp>
        <p:nvGrpSpPr>
          <p:cNvPr id="406" name="Google Shape;406;p26"/>
          <p:cNvGrpSpPr/>
          <p:nvPr/>
        </p:nvGrpSpPr>
        <p:grpSpPr>
          <a:xfrm>
            <a:off x="4470125" y="159313"/>
            <a:ext cx="4521900" cy="4818600"/>
            <a:chOff x="4470125" y="159313"/>
            <a:chExt cx="4521900" cy="4818600"/>
          </a:xfrm>
        </p:grpSpPr>
        <p:sp>
          <p:nvSpPr>
            <p:cNvPr id="407" name="Google Shape;407;p26"/>
            <p:cNvSpPr/>
            <p:nvPr/>
          </p:nvSpPr>
          <p:spPr>
            <a:xfrm>
              <a:off x="4470125" y="159313"/>
              <a:ext cx="4521900" cy="4818600"/>
            </a:xfrm>
            <a:prstGeom prst="roundRect">
              <a:avLst>
                <a:gd fmla="val 2181" name="adj"/>
              </a:avLst>
            </a:prstGeom>
            <a:solidFill>
              <a:srgbClr val="212121"/>
            </a:solidFill>
            <a:ln cap="flat" cmpd="sng" w="9525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08" name="Google Shape;408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470125" y="159325"/>
              <a:ext cx="4521900" cy="1904700"/>
            </a:xfrm>
            <a:prstGeom prst="roundRect">
              <a:avLst>
                <a:gd fmla="val 5360" name="adj"/>
              </a:avLst>
            </a:prstGeom>
            <a:noFill/>
            <a:ln>
              <a:noFill/>
            </a:ln>
          </p:spPr>
        </p:pic>
      </p:grpSp>
      <p:sp>
        <p:nvSpPr>
          <p:cNvPr id="409" name="Google Shape;409;p26"/>
          <p:cNvSpPr txBox="1"/>
          <p:nvPr/>
        </p:nvSpPr>
        <p:spPr>
          <a:xfrm>
            <a:off x="5231075" y="28898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C0C0C0"/>
                </a:solidFill>
                <a:latin typeface="Roboto"/>
                <a:ea typeface="Roboto"/>
                <a:cs typeface="Roboto"/>
                <a:sym typeface="Roboto"/>
              </a:rPr>
              <a:t>Données demandées</a:t>
            </a:r>
            <a:endParaRPr>
              <a:solidFill>
                <a:srgbClr val="C0C0C0"/>
              </a:solidFill>
            </a:endParaRPr>
          </a:p>
        </p:txBody>
      </p:sp>
      <p:sp>
        <p:nvSpPr>
          <p:cNvPr id="410" name="Google Shape;410;p26"/>
          <p:cNvSpPr txBox="1"/>
          <p:nvPr/>
        </p:nvSpPr>
        <p:spPr>
          <a:xfrm>
            <a:off x="5231075" y="34919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C0C0C0"/>
                </a:solidFill>
                <a:latin typeface="Roboto"/>
                <a:ea typeface="Roboto"/>
                <a:cs typeface="Roboto"/>
                <a:sym typeface="Roboto"/>
              </a:rPr>
              <a:t>Conditions générales</a:t>
            </a:r>
            <a:endParaRPr>
              <a:solidFill>
                <a:srgbClr val="C0C0C0"/>
              </a:solidFill>
            </a:endParaRPr>
          </a:p>
        </p:txBody>
      </p:sp>
      <p:grpSp>
        <p:nvGrpSpPr>
          <p:cNvPr id="411" name="Google Shape;411;p26"/>
          <p:cNvGrpSpPr/>
          <p:nvPr/>
        </p:nvGrpSpPr>
        <p:grpSpPr>
          <a:xfrm>
            <a:off x="4470125" y="162438"/>
            <a:ext cx="4521900" cy="4818600"/>
            <a:chOff x="11907100" y="311713"/>
            <a:chExt cx="4521900" cy="4818600"/>
          </a:xfrm>
        </p:grpSpPr>
        <p:sp>
          <p:nvSpPr>
            <p:cNvPr id="412" name="Google Shape;412;p26"/>
            <p:cNvSpPr/>
            <p:nvPr/>
          </p:nvSpPr>
          <p:spPr>
            <a:xfrm>
              <a:off x="11907100" y="311713"/>
              <a:ext cx="4521900" cy="4818600"/>
            </a:xfrm>
            <a:prstGeom prst="roundRect">
              <a:avLst>
                <a:gd fmla="val 2181" name="adj"/>
              </a:avLst>
            </a:prstGeom>
            <a:solidFill>
              <a:srgbClr val="212121"/>
            </a:solidFill>
            <a:ln cap="flat" cmpd="sng" w="9525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13" name="Google Shape;413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907100" y="311725"/>
              <a:ext cx="4521900" cy="3153000"/>
            </a:xfrm>
            <a:prstGeom prst="roundRect">
              <a:avLst>
                <a:gd fmla="val 3258" name="adj"/>
              </a:avLst>
            </a:prstGeom>
            <a:noFill/>
            <a:ln>
              <a:noFill/>
            </a:ln>
          </p:spPr>
        </p:pic>
      </p:grpSp>
      <p:sp>
        <p:nvSpPr>
          <p:cNvPr id="414" name="Google Shape;414;p26"/>
          <p:cNvSpPr txBox="1"/>
          <p:nvPr/>
        </p:nvSpPr>
        <p:spPr>
          <a:xfrm>
            <a:off x="5231075" y="3627575"/>
            <a:ext cx="30000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C0C0C0"/>
                </a:solidFill>
                <a:latin typeface="Roboto"/>
                <a:ea typeface="Roboto"/>
                <a:cs typeface="Roboto"/>
                <a:sym typeface="Roboto"/>
              </a:rPr>
              <a:t>Suppression ou anonymisation des données</a:t>
            </a:r>
            <a:endParaRPr>
              <a:solidFill>
                <a:srgbClr val="C0C0C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7"/>
          <p:cNvSpPr txBox="1"/>
          <p:nvPr/>
        </p:nvSpPr>
        <p:spPr>
          <a:xfrm>
            <a:off x="623000" y="914675"/>
            <a:ext cx="3840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Perspectives d’Avenir</a:t>
            </a:r>
            <a:endParaRPr sz="2800">
              <a:solidFill>
                <a:srgbClr val="43434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20" name="Google Shape;420;p27"/>
          <p:cNvSpPr txBox="1"/>
          <p:nvPr/>
        </p:nvSpPr>
        <p:spPr>
          <a:xfrm>
            <a:off x="993450" y="2173825"/>
            <a:ext cx="38409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Sécurité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Internationalisation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Intégration de l'Intelligence Artificielle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Expérience Utilisateur Augmentée</a:t>
            </a:r>
            <a:endParaRPr sz="18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21" name="Google Shape;421;p27"/>
          <p:cNvSpPr txBox="1"/>
          <p:nvPr/>
        </p:nvSpPr>
        <p:spPr>
          <a:xfrm>
            <a:off x="130350" y="105900"/>
            <a:ext cx="9993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rPr>
              <a:t>Stellar</a:t>
            </a:r>
            <a:endParaRPr sz="2000">
              <a:solidFill>
                <a:schemeClr val="dk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422" name="Google Shape;422;p27"/>
          <p:cNvSpPr txBox="1"/>
          <p:nvPr/>
        </p:nvSpPr>
        <p:spPr>
          <a:xfrm>
            <a:off x="5150550" y="2173825"/>
            <a:ext cx="30000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Partenariats et Collaborations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Évolution vers une Application Mobile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8"/>
          <p:cNvSpPr txBox="1"/>
          <p:nvPr/>
        </p:nvSpPr>
        <p:spPr>
          <a:xfrm>
            <a:off x="630000" y="630000"/>
            <a:ext cx="3410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Remerciements</a:t>
            </a:r>
            <a:endParaRPr sz="3000">
              <a:solidFill>
                <a:srgbClr val="43434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28" name="Google Shape;428;p28"/>
          <p:cNvSpPr txBox="1"/>
          <p:nvPr/>
        </p:nvSpPr>
        <p:spPr>
          <a:xfrm>
            <a:off x="630000" y="1978200"/>
            <a:ext cx="3410400" cy="11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fr" sz="3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Merci à vous pour votre écoute !</a:t>
            </a:r>
            <a:endParaRPr sz="36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429" name="Google Shape;4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6363" y="1070737"/>
            <a:ext cx="18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2238" y="2229788"/>
            <a:ext cx="18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5962" y="2830963"/>
            <a:ext cx="18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2538" y="512538"/>
            <a:ext cx="1800000" cy="18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/>
        </p:nvSpPr>
        <p:spPr>
          <a:xfrm>
            <a:off x="494813" y="947763"/>
            <a:ext cx="3052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Sommaire</a:t>
            </a:r>
            <a:endParaRPr sz="3000">
              <a:solidFill>
                <a:srgbClr val="43434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494850" y="1822125"/>
            <a:ext cx="39198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Gestion de Projet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Benchmark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Technologies et Outils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Architecture et Modèle MVC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Design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Arborescence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4729375" y="1822125"/>
            <a:ext cx="39198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Sécurité Web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Fonctionnalités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SEO et Optimisations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RGPD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Perspectives d'Avenir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130350" y="130125"/>
            <a:ext cx="9993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rPr>
              <a:t>Stellar</a:t>
            </a:r>
            <a:endParaRPr sz="2000">
              <a:solidFill>
                <a:schemeClr val="dk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/>
        </p:nvSpPr>
        <p:spPr>
          <a:xfrm>
            <a:off x="630000" y="1627488"/>
            <a:ext cx="3052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Introduction</a:t>
            </a:r>
            <a:endParaRPr sz="3000">
              <a:solidFill>
                <a:srgbClr val="43434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630000" y="2273988"/>
            <a:ext cx="33132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Présentation personnelle et objectifs</a:t>
            </a:r>
            <a:endParaRPr sz="18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 rotWithShape="1">
          <a:blip r:embed="rId3">
            <a:alphaModFix/>
          </a:blip>
          <a:srcRect b="11647" l="5370" r="15415" t="20315"/>
          <a:stretch/>
        </p:blipFill>
        <p:spPr>
          <a:xfrm>
            <a:off x="4750150" y="1012737"/>
            <a:ext cx="3929301" cy="31180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130350" y="149700"/>
            <a:ext cx="9993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rPr>
              <a:t>Stellar</a:t>
            </a:r>
            <a:endParaRPr sz="2000">
              <a:solidFill>
                <a:schemeClr val="dk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630000" y="30543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Cahier des Charges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/>
        </p:nvSpPr>
        <p:spPr>
          <a:xfrm>
            <a:off x="630000" y="2014525"/>
            <a:ext cx="3603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Gestion de Projet</a:t>
            </a:r>
            <a:endParaRPr sz="3000">
              <a:solidFill>
                <a:srgbClr val="43434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630000" y="2661013"/>
            <a:ext cx="331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Char char="●"/>
            </a:pPr>
            <a:r>
              <a:rPr lang="fr" sz="18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Méthode MoSCoW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130350" y="162450"/>
            <a:ext cx="9993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rPr>
              <a:t>Stellar</a:t>
            </a:r>
            <a:endParaRPr sz="2000">
              <a:solidFill>
                <a:schemeClr val="dk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grpSp>
        <p:nvGrpSpPr>
          <p:cNvPr id="85" name="Google Shape;85;p16"/>
          <p:cNvGrpSpPr/>
          <p:nvPr/>
        </p:nvGrpSpPr>
        <p:grpSpPr>
          <a:xfrm>
            <a:off x="4459950" y="162438"/>
            <a:ext cx="4521900" cy="4818600"/>
            <a:chOff x="4470900" y="162438"/>
            <a:chExt cx="4521900" cy="4818600"/>
          </a:xfrm>
        </p:grpSpPr>
        <p:sp>
          <p:nvSpPr>
            <p:cNvPr id="86" name="Google Shape;86;p16"/>
            <p:cNvSpPr/>
            <p:nvPr/>
          </p:nvSpPr>
          <p:spPr>
            <a:xfrm>
              <a:off x="4470900" y="162438"/>
              <a:ext cx="4521900" cy="4818600"/>
            </a:xfrm>
            <a:prstGeom prst="roundRect">
              <a:avLst>
                <a:gd fmla="val 2181" name="adj"/>
              </a:avLst>
            </a:prstGeom>
            <a:solidFill>
              <a:srgbClr val="212121"/>
            </a:solidFill>
            <a:ln cap="flat" cmpd="sng" w="9525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7" name="Google Shape;87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70900" y="162451"/>
              <a:ext cx="4521900" cy="2238600"/>
            </a:xfrm>
            <a:prstGeom prst="roundRect">
              <a:avLst>
                <a:gd fmla="val 4549" name="adj"/>
              </a:avLst>
            </a:prstGeom>
            <a:noFill/>
            <a:ln>
              <a:noFill/>
            </a:ln>
          </p:spPr>
        </p:pic>
      </p:grpSp>
      <p:sp>
        <p:nvSpPr>
          <p:cNvPr id="88" name="Google Shape;88;p16"/>
          <p:cNvSpPr txBox="1"/>
          <p:nvPr/>
        </p:nvSpPr>
        <p:spPr>
          <a:xfrm>
            <a:off x="5146763" y="2695750"/>
            <a:ext cx="10875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DCDCDC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endParaRPr sz="1500">
              <a:solidFill>
                <a:srgbClr val="DCDCD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fr" sz="1500">
                <a:solidFill>
                  <a:srgbClr val="DCDCDC"/>
                </a:solidFill>
                <a:latin typeface="Roboto"/>
                <a:ea typeface="Roboto"/>
                <a:cs typeface="Roboto"/>
                <a:sym typeface="Roboto"/>
              </a:rPr>
              <a:t>Must have</a:t>
            </a:r>
            <a:endParaRPr sz="1000">
              <a:solidFill>
                <a:srgbClr val="DCDCDC"/>
              </a:solidFill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7069688" y="2695750"/>
            <a:ext cx="12435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DCDCDC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endParaRPr sz="1500">
              <a:solidFill>
                <a:srgbClr val="DCDCD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fr" sz="1500">
                <a:solidFill>
                  <a:srgbClr val="DCDCDC"/>
                </a:solidFill>
                <a:latin typeface="Roboto"/>
                <a:ea typeface="Roboto"/>
                <a:cs typeface="Roboto"/>
                <a:sym typeface="Roboto"/>
              </a:rPr>
              <a:t>Should have </a:t>
            </a:r>
            <a:endParaRPr sz="1000">
              <a:solidFill>
                <a:srgbClr val="DCDCDC"/>
              </a:solidFill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5100413" y="3812600"/>
            <a:ext cx="11802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DCDCDC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endParaRPr sz="1500">
              <a:solidFill>
                <a:srgbClr val="DCDCD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500">
                <a:solidFill>
                  <a:srgbClr val="DCDCDC"/>
                </a:solidFill>
                <a:latin typeface="Roboto"/>
                <a:ea typeface="Roboto"/>
                <a:cs typeface="Roboto"/>
                <a:sym typeface="Roboto"/>
              </a:rPr>
              <a:t>Could have</a:t>
            </a:r>
            <a:endParaRPr sz="1000">
              <a:solidFill>
                <a:srgbClr val="DCDCDC"/>
              </a:solidFill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7041488" y="3812600"/>
            <a:ext cx="12999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DCDCDC"/>
                </a:solidFill>
                <a:latin typeface="Roboto"/>
                <a:ea typeface="Roboto"/>
                <a:cs typeface="Roboto"/>
                <a:sym typeface="Roboto"/>
              </a:rPr>
              <a:t>W</a:t>
            </a:r>
            <a:endParaRPr sz="1500">
              <a:solidFill>
                <a:srgbClr val="DCDCD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fr" sz="1500">
                <a:solidFill>
                  <a:srgbClr val="DCDCDC"/>
                </a:solidFill>
                <a:latin typeface="Roboto"/>
                <a:ea typeface="Roboto"/>
                <a:cs typeface="Roboto"/>
                <a:sym typeface="Roboto"/>
              </a:rPr>
              <a:t>Won't have </a:t>
            </a:r>
            <a:endParaRPr sz="1000">
              <a:solidFill>
                <a:srgbClr val="DCDCDC"/>
              </a:solidFill>
            </a:endParaRPr>
          </a:p>
        </p:txBody>
      </p:sp>
      <p:cxnSp>
        <p:nvCxnSpPr>
          <p:cNvPr id="92" name="Google Shape;92;p16"/>
          <p:cNvCxnSpPr/>
          <p:nvPr/>
        </p:nvCxnSpPr>
        <p:spPr>
          <a:xfrm>
            <a:off x="5690525" y="3040750"/>
            <a:ext cx="0" cy="148800"/>
          </a:xfrm>
          <a:prstGeom prst="straightConnector1">
            <a:avLst/>
          </a:prstGeom>
          <a:noFill/>
          <a:ln cap="flat" cmpd="sng" w="9525">
            <a:solidFill>
              <a:srgbClr val="80808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6"/>
          <p:cNvCxnSpPr/>
          <p:nvPr/>
        </p:nvCxnSpPr>
        <p:spPr>
          <a:xfrm>
            <a:off x="7691450" y="3058150"/>
            <a:ext cx="0" cy="148800"/>
          </a:xfrm>
          <a:prstGeom prst="straightConnector1">
            <a:avLst/>
          </a:prstGeom>
          <a:noFill/>
          <a:ln cap="flat" cmpd="sng" w="9525">
            <a:solidFill>
              <a:srgbClr val="80808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6"/>
          <p:cNvCxnSpPr/>
          <p:nvPr/>
        </p:nvCxnSpPr>
        <p:spPr>
          <a:xfrm>
            <a:off x="5690525" y="4175000"/>
            <a:ext cx="0" cy="148800"/>
          </a:xfrm>
          <a:prstGeom prst="straightConnector1">
            <a:avLst/>
          </a:prstGeom>
          <a:noFill/>
          <a:ln cap="flat" cmpd="sng" w="9525">
            <a:solidFill>
              <a:srgbClr val="80808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16"/>
          <p:cNvCxnSpPr/>
          <p:nvPr/>
        </p:nvCxnSpPr>
        <p:spPr>
          <a:xfrm>
            <a:off x="7691450" y="4175000"/>
            <a:ext cx="0" cy="148800"/>
          </a:xfrm>
          <a:prstGeom prst="straightConnector1">
            <a:avLst/>
          </a:prstGeom>
          <a:noFill/>
          <a:ln cap="flat" cmpd="sng" w="9525">
            <a:solidFill>
              <a:srgbClr val="80808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" name="Google Shape;96;p16"/>
          <p:cNvSpPr/>
          <p:nvPr/>
        </p:nvSpPr>
        <p:spPr>
          <a:xfrm>
            <a:off x="4459950" y="162438"/>
            <a:ext cx="4521900" cy="4818600"/>
          </a:xfrm>
          <a:prstGeom prst="roundRect">
            <a:avLst>
              <a:gd fmla="val 2181" name="adj"/>
            </a:avLst>
          </a:prstGeom>
          <a:solidFill>
            <a:srgbClr val="101204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5375" y="531687"/>
            <a:ext cx="1583900" cy="15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5375" y="2866926"/>
            <a:ext cx="1583900" cy="133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2525" y="537758"/>
            <a:ext cx="1583900" cy="149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62525" y="2456485"/>
            <a:ext cx="1583900" cy="2155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/>
        </p:nvSpPr>
        <p:spPr>
          <a:xfrm>
            <a:off x="5295925" y="905088"/>
            <a:ext cx="3199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Benchmark et Analyse </a:t>
            </a:r>
            <a:r>
              <a:rPr lang="fr" sz="30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Concurrentielle</a:t>
            </a:r>
            <a:endParaRPr sz="3000">
              <a:solidFill>
                <a:srgbClr val="43434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651875" y="2109900"/>
            <a:ext cx="331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8002175" y="159313"/>
            <a:ext cx="9993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rPr>
              <a:t>Stellar</a:t>
            </a:r>
            <a:endParaRPr sz="2000">
              <a:solidFill>
                <a:schemeClr val="dk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08" name="Google Shape;108;p17"/>
          <p:cNvSpPr/>
          <p:nvPr/>
        </p:nvSpPr>
        <p:spPr>
          <a:xfrm>
            <a:off x="178375" y="159313"/>
            <a:ext cx="4521900" cy="4818600"/>
          </a:xfrm>
          <a:prstGeom prst="roundRect">
            <a:avLst>
              <a:gd fmla="val 2181" name="adj"/>
            </a:avLst>
          </a:prstGeom>
          <a:solidFill>
            <a:srgbClr val="212121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7"/>
          <p:cNvSpPr txBox="1"/>
          <p:nvPr/>
        </p:nvSpPr>
        <p:spPr>
          <a:xfrm>
            <a:off x="552825" y="672200"/>
            <a:ext cx="12510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C0C0C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AirBnB</a:t>
            </a:r>
            <a:endParaRPr sz="2400">
              <a:solidFill>
                <a:srgbClr val="C0C0C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10" name="Google Shape;110;p17"/>
          <p:cNvSpPr/>
          <p:nvPr/>
        </p:nvSpPr>
        <p:spPr>
          <a:xfrm>
            <a:off x="2100875" y="836138"/>
            <a:ext cx="478800" cy="196200"/>
          </a:xfrm>
          <a:prstGeom prst="rightArrow">
            <a:avLst>
              <a:gd fmla="val 32811" name="adj1"/>
              <a:gd fmla="val 98904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7"/>
          <p:cNvSpPr txBox="1"/>
          <p:nvPr/>
        </p:nvSpPr>
        <p:spPr>
          <a:xfrm>
            <a:off x="2855500" y="672200"/>
            <a:ext cx="12510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C0C0C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Leader</a:t>
            </a:r>
            <a:endParaRPr sz="2400">
              <a:solidFill>
                <a:srgbClr val="C0C0C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392175" y="1364875"/>
            <a:ext cx="15723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C0C0C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Espace</a:t>
            </a:r>
            <a:endParaRPr sz="2000">
              <a:solidFill>
                <a:srgbClr val="C0C0C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C0C0C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atypique</a:t>
            </a:r>
            <a:endParaRPr sz="2000">
              <a:solidFill>
                <a:srgbClr val="C0C0C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13" name="Google Shape;113;p17"/>
          <p:cNvSpPr/>
          <p:nvPr/>
        </p:nvSpPr>
        <p:spPr>
          <a:xfrm>
            <a:off x="2111488" y="1757263"/>
            <a:ext cx="478800" cy="196200"/>
          </a:xfrm>
          <a:prstGeom prst="rightArrow">
            <a:avLst>
              <a:gd fmla="val 32811" name="adj1"/>
              <a:gd fmla="val 98904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7"/>
          <p:cNvSpPr txBox="1"/>
          <p:nvPr/>
        </p:nvSpPr>
        <p:spPr>
          <a:xfrm>
            <a:off x="2475550" y="1428475"/>
            <a:ext cx="20109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C0C0C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Pas trop</a:t>
            </a:r>
            <a:endParaRPr sz="2000">
              <a:solidFill>
                <a:srgbClr val="C0C0C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C0C0C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Chaleureux</a:t>
            </a:r>
            <a:endParaRPr sz="2000">
              <a:solidFill>
                <a:srgbClr val="C0C0C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392188" y="2514450"/>
            <a:ext cx="1572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C0C0C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Cabanes</a:t>
            </a:r>
            <a:endParaRPr sz="2000">
              <a:solidFill>
                <a:srgbClr val="C0C0C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C0C0C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 France</a:t>
            </a:r>
            <a:endParaRPr sz="2000">
              <a:solidFill>
                <a:srgbClr val="C0C0C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16" name="Google Shape;116;p17"/>
          <p:cNvSpPr/>
          <p:nvPr/>
        </p:nvSpPr>
        <p:spPr>
          <a:xfrm>
            <a:off x="2111475" y="3391638"/>
            <a:ext cx="478800" cy="196200"/>
          </a:xfrm>
          <a:prstGeom prst="rightArrow">
            <a:avLst>
              <a:gd fmla="val 32811" name="adj1"/>
              <a:gd fmla="val 98904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7"/>
          <p:cNvSpPr txBox="1"/>
          <p:nvPr/>
        </p:nvSpPr>
        <p:spPr>
          <a:xfrm>
            <a:off x="2475538" y="3062850"/>
            <a:ext cx="20109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C0C0C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France </a:t>
            </a:r>
            <a:endParaRPr sz="2000">
              <a:solidFill>
                <a:srgbClr val="C0C0C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C0C0C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Uniquement</a:t>
            </a:r>
            <a:endParaRPr sz="2000">
              <a:solidFill>
                <a:srgbClr val="C0C0C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392188" y="3587850"/>
            <a:ext cx="1572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C0C0C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Abracada</a:t>
            </a:r>
            <a:endParaRPr sz="2000">
              <a:solidFill>
                <a:srgbClr val="C0C0C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C0C0C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room</a:t>
            </a:r>
            <a:endParaRPr sz="2000">
              <a:solidFill>
                <a:srgbClr val="C0C0C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5239225" y="2474975"/>
            <a:ext cx="331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AirBnB</a:t>
            </a:r>
            <a:endParaRPr sz="18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5239225" y="2966545"/>
            <a:ext cx="331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Espace Atypique</a:t>
            </a:r>
            <a:endParaRPr sz="18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1" name="Google Shape;121;p17"/>
          <p:cNvSpPr txBox="1"/>
          <p:nvPr/>
        </p:nvSpPr>
        <p:spPr>
          <a:xfrm>
            <a:off x="5239225" y="3458113"/>
            <a:ext cx="33132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Cabanes de France et AbracadaRoom</a:t>
            </a:r>
            <a:endParaRPr sz="18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/>
        </p:nvSpPr>
        <p:spPr>
          <a:xfrm>
            <a:off x="613750" y="1555938"/>
            <a:ext cx="345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Personas</a:t>
            </a:r>
            <a:endParaRPr sz="3000">
              <a:solidFill>
                <a:srgbClr val="43434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130350" y="162450"/>
            <a:ext cx="9993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rPr>
              <a:t>Stellar</a:t>
            </a:r>
            <a:endParaRPr sz="2000">
              <a:solidFill>
                <a:schemeClr val="dk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613750" y="2202450"/>
            <a:ext cx="228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Le </a:t>
            </a: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</a:t>
            </a: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lobe-Trotter</a:t>
            </a:r>
            <a:endParaRPr sz="18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613750" y="2664150"/>
            <a:ext cx="257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Le </a:t>
            </a: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igital </a:t>
            </a: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omade</a:t>
            </a:r>
            <a:endParaRPr sz="18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613750" y="3125850"/>
            <a:ext cx="252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L’aventurier Urbain</a:t>
            </a:r>
            <a:endParaRPr sz="18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131" name="Google Shape;131;p18"/>
          <p:cNvGrpSpPr/>
          <p:nvPr/>
        </p:nvGrpSpPr>
        <p:grpSpPr>
          <a:xfrm>
            <a:off x="4470900" y="162438"/>
            <a:ext cx="4521900" cy="4818600"/>
            <a:chOff x="4470900" y="162438"/>
            <a:chExt cx="4521900" cy="4818600"/>
          </a:xfrm>
        </p:grpSpPr>
        <p:sp>
          <p:nvSpPr>
            <p:cNvPr id="132" name="Google Shape;132;p18"/>
            <p:cNvSpPr/>
            <p:nvPr/>
          </p:nvSpPr>
          <p:spPr>
            <a:xfrm>
              <a:off x="4470900" y="162438"/>
              <a:ext cx="4521900" cy="4818600"/>
            </a:xfrm>
            <a:prstGeom prst="roundRect">
              <a:avLst>
                <a:gd fmla="val 2181" name="adj"/>
              </a:avLst>
            </a:prstGeom>
            <a:solidFill>
              <a:srgbClr val="212121"/>
            </a:solidFill>
            <a:ln cap="flat" cmpd="sng" w="9525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3" name="Google Shape;133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470900" y="162450"/>
              <a:ext cx="4521900" cy="2534400"/>
            </a:xfrm>
            <a:prstGeom prst="roundRect">
              <a:avLst>
                <a:gd fmla="val 4588" name="adj"/>
              </a:avLst>
            </a:prstGeom>
            <a:noFill/>
            <a:ln>
              <a:noFill/>
            </a:ln>
          </p:spPr>
        </p:pic>
      </p:grpSp>
      <p:sp>
        <p:nvSpPr>
          <p:cNvPr id="134" name="Google Shape;134;p18"/>
          <p:cNvSpPr txBox="1"/>
          <p:nvPr/>
        </p:nvSpPr>
        <p:spPr>
          <a:xfrm>
            <a:off x="4773975" y="3337575"/>
            <a:ext cx="1665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C0C0C0"/>
                </a:solidFill>
              </a:rPr>
              <a:t>Minimiser </a:t>
            </a:r>
            <a:r>
              <a:rPr lang="fr" sz="1800">
                <a:solidFill>
                  <a:srgbClr val="C0C0C0"/>
                </a:solidFill>
              </a:rPr>
              <a:t>l'empreinte</a:t>
            </a:r>
            <a:r>
              <a:rPr lang="fr" sz="1800">
                <a:solidFill>
                  <a:srgbClr val="C0C0C0"/>
                </a:solidFill>
              </a:rPr>
              <a:t> écologique</a:t>
            </a:r>
            <a:endParaRPr sz="1800">
              <a:solidFill>
                <a:srgbClr val="C0C0C0"/>
              </a:solidFill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6986600" y="3337575"/>
            <a:ext cx="1703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C0C0C0"/>
                </a:solidFill>
              </a:rPr>
              <a:t>Soutien</a:t>
            </a:r>
            <a:endParaRPr sz="1800">
              <a:solidFill>
                <a:srgbClr val="C0C0C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C0C0C0"/>
                </a:solidFill>
              </a:rPr>
              <a:t>Communautés Locales</a:t>
            </a:r>
            <a:endParaRPr sz="1800">
              <a:solidFill>
                <a:srgbClr val="C0C0C0"/>
              </a:solidFill>
            </a:endParaRPr>
          </a:p>
        </p:txBody>
      </p:sp>
      <p:grpSp>
        <p:nvGrpSpPr>
          <p:cNvPr id="136" name="Google Shape;136;p18"/>
          <p:cNvGrpSpPr/>
          <p:nvPr/>
        </p:nvGrpSpPr>
        <p:grpSpPr>
          <a:xfrm>
            <a:off x="4470900" y="162438"/>
            <a:ext cx="4521900" cy="4818600"/>
            <a:chOff x="4470900" y="162438"/>
            <a:chExt cx="4521900" cy="4818600"/>
          </a:xfrm>
        </p:grpSpPr>
        <p:sp>
          <p:nvSpPr>
            <p:cNvPr id="137" name="Google Shape;137;p18"/>
            <p:cNvSpPr/>
            <p:nvPr/>
          </p:nvSpPr>
          <p:spPr>
            <a:xfrm>
              <a:off x="4470900" y="162438"/>
              <a:ext cx="4521900" cy="4818600"/>
            </a:xfrm>
            <a:prstGeom prst="roundRect">
              <a:avLst>
                <a:gd fmla="val 2181" name="adj"/>
              </a:avLst>
            </a:prstGeom>
            <a:solidFill>
              <a:srgbClr val="212121"/>
            </a:solidFill>
            <a:ln cap="flat" cmpd="sng" w="9525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8" name="Google Shape;138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70900" y="162450"/>
              <a:ext cx="4521900" cy="2534100"/>
            </a:xfrm>
            <a:prstGeom prst="roundRect">
              <a:avLst>
                <a:gd fmla="val 3911" name="adj"/>
              </a:avLst>
            </a:prstGeom>
            <a:noFill/>
            <a:ln>
              <a:noFill/>
            </a:ln>
          </p:spPr>
        </p:pic>
      </p:grpSp>
      <p:sp>
        <p:nvSpPr>
          <p:cNvPr id="139" name="Google Shape;139;p18"/>
          <p:cNvSpPr txBox="1"/>
          <p:nvPr/>
        </p:nvSpPr>
        <p:spPr>
          <a:xfrm>
            <a:off x="4751475" y="2829675"/>
            <a:ext cx="1532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C0C0C0"/>
                </a:solidFill>
              </a:rPr>
              <a:t>Connexion Internet Fiable</a:t>
            </a:r>
            <a:endParaRPr sz="1800">
              <a:solidFill>
                <a:srgbClr val="C0C0C0"/>
              </a:solidFill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6964100" y="2829675"/>
            <a:ext cx="1748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C0C0C0"/>
                </a:solidFill>
              </a:rPr>
              <a:t>Environnement de </a:t>
            </a:r>
            <a:endParaRPr sz="1800">
              <a:solidFill>
                <a:srgbClr val="C0C0C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C0C0C0"/>
                </a:solidFill>
              </a:rPr>
              <a:t>Travail</a:t>
            </a:r>
            <a:endParaRPr sz="1800">
              <a:solidFill>
                <a:srgbClr val="C0C0C0"/>
              </a:solidFill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5857775" y="3845475"/>
            <a:ext cx="1748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C0C0C0"/>
                </a:solidFill>
              </a:rPr>
              <a:t>Rapport</a:t>
            </a:r>
            <a:endParaRPr sz="1800">
              <a:solidFill>
                <a:srgbClr val="C0C0C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C0C0C0"/>
                </a:solidFill>
              </a:rPr>
              <a:t>Qualité</a:t>
            </a:r>
            <a:endParaRPr sz="1800">
              <a:solidFill>
                <a:srgbClr val="C0C0C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C0C0C0"/>
                </a:solidFill>
              </a:rPr>
              <a:t>Prix</a:t>
            </a:r>
            <a:endParaRPr sz="1800">
              <a:solidFill>
                <a:srgbClr val="C0C0C0"/>
              </a:solidFill>
            </a:endParaRPr>
          </a:p>
        </p:txBody>
      </p:sp>
      <p:grpSp>
        <p:nvGrpSpPr>
          <p:cNvPr id="142" name="Google Shape;142;p18"/>
          <p:cNvGrpSpPr/>
          <p:nvPr/>
        </p:nvGrpSpPr>
        <p:grpSpPr>
          <a:xfrm>
            <a:off x="4470900" y="162438"/>
            <a:ext cx="4521900" cy="4818600"/>
            <a:chOff x="4470900" y="162438"/>
            <a:chExt cx="4521900" cy="4818600"/>
          </a:xfrm>
        </p:grpSpPr>
        <p:sp>
          <p:nvSpPr>
            <p:cNvPr id="143" name="Google Shape;143;p18"/>
            <p:cNvSpPr/>
            <p:nvPr/>
          </p:nvSpPr>
          <p:spPr>
            <a:xfrm>
              <a:off x="4470900" y="162438"/>
              <a:ext cx="4521900" cy="4818600"/>
            </a:xfrm>
            <a:prstGeom prst="roundRect">
              <a:avLst>
                <a:gd fmla="val 2181" name="adj"/>
              </a:avLst>
            </a:prstGeom>
            <a:solidFill>
              <a:srgbClr val="212121"/>
            </a:solidFill>
            <a:ln cap="flat" cmpd="sng" w="9525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4" name="Google Shape;144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70900" y="162450"/>
              <a:ext cx="4521900" cy="2534400"/>
            </a:xfrm>
            <a:prstGeom prst="roundRect">
              <a:avLst>
                <a:gd fmla="val 3942" name="adj"/>
              </a:avLst>
            </a:prstGeom>
            <a:noFill/>
            <a:ln>
              <a:noFill/>
            </a:ln>
          </p:spPr>
        </p:pic>
      </p:grpSp>
      <p:sp>
        <p:nvSpPr>
          <p:cNvPr id="145" name="Google Shape;145;p18"/>
          <p:cNvSpPr txBox="1"/>
          <p:nvPr/>
        </p:nvSpPr>
        <p:spPr>
          <a:xfrm>
            <a:off x="4751475" y="2847013"/>
            <a:ext cx="1532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C0C0C0"/>
                </a:solidFill>
              </a:rPr>
              <a:t>Découverte</a:t>
            </a:r>
            <a:endParaRPr sz="1800">
              <a:solidFill>
                <a:srgbClr val="C0C0C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C0C0C0"/>
                </a:solidFill>
              </a:rPr>
              <a:t>Quartiers Historiques</a:t>
            </a:r>
            <a:endParaRPr sz="1800">
              <a:solidFill>
                <a:srgbClr val="C0C0C0"/>
              </a:solidFill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6964100" y="2847013"/>
            <a:ext cx="1748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C0C0C0"/>
                </a:solidFill>
              </a:rPr>
              <a:t>Expériences</a:t>
            </a:r>
            <a:endParaRPr sz="1800">
              <a:solidFill>
                <a:srgbClr val="C0C0C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C0C0C0"/>
                </a:solidFill>
              </a:rPr>
              <a:t>Activités</a:t>
            </a:r>
            <a:endParaRPr sz="1800">
              <a:solidFill>
                <a:srgbClr val="C0C0C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C0C0C0"/>
                </a:solidFill>
              </a:rPr>
              <a:t>Insolites</a:t>
            </a:r>
            <a:endParaRPr sz="1800">
              <a:solidFill>
                <a:srgbClr val="C0C0C0"/>
              </a:solidFill>
            </a:endParaRPr>
          </a:p>
        </p:txBody>
      </p:sp>
      <p:sp>
        <p:nvSpPr>
          <p:cNvPr id="147" name="Google Shape;147;p18"/>
          <p:cNvSpPr txBox="1"/>
          <p:nvPr/>
        </p:nvSpPr>
        <p:spPr>
          <a:xfrm>
            <a:off x="5965625" y="3828138"/>
            <a:ext cx="1532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C0C0C0"/>
                </a:solidFill>
              </a:rPr>
              <a:t>Mobilité</a:t>
            </a:r>
            <a:endParaRPr sz="1800">
              <a:solidFill>
                <a:srgbClr val="C0C0C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C0C0C0"/>
                </a:solidFill>
              </a:rPr>
              <a:t>Accès </a:t>
            </a:r>
            <a:endParaRPr sz="1800">
              <a:solidFill>
                <a:srgbClr val="C0C0C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C0C0C0"/>
                </a:solidFill>
              </a:rPr>
              <a:t>Transports</a:t>
            </a:r>
            <a:endParaRPr sz="1800">
              <a:solidFill>
                <a:srgbClr val="C0C0C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/>
          <p:nvPr/>
        </p:nvSpPr>
        <p:spPr>
          <a:xfrm>
            <a:off x="630000" y="1295225"/>
            <a:ext cx="3313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Technologies et Outils</a:t>
            </a:r>
            <a:endParaRPr sz="3000">
              <a:solidFill>
                <a:srgbClr val="43434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3" name="Google Shape;153;p19"/>
          <p:cNvSpPr txBox="1"/>
          <p:nvPr/>
        </p:nvSpPr>
        <p:spPr>
          <a:xfrm>
            <a:off x="5033600" y="2142413"/>
            <a:ext cx="322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54" name="Google Shape;154;p19"/>
          <p:cNvSpPr txBox="1"/>
          <p:nvPr/>
        </p:nvSpPr>
        <p:spPr>
          <a:xfrm>
            <a:off x="130350" y="105900"/>
            <a:ext cx="9993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rPr>
              <a:t>Stellar</a:t>
            </a:r>
            <a:endParaRPr sz="2000">
              <a:solidFill>
                <a:schemeClr val="dk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55" name="Google Shape;155;p19"/>
          <p:cNvSpPr/>
          <p:nvPr/>
        </p:nvSpPr>
        <p:spPr>
          <a:xfrm>
            <a:off x="4470100" y="160875"/>
            <a:ext cx="4521900" cy="4818600"/>
          </a:xfrm>
          <a:prstGeom prst="roundRect">
            <a:avLst>
              <a:gd fmla="val 2181" name="adj"/>
            </a:avLst>
          </a:prstGeom>
          <a:solidFill>
            <a:srgbClr val="212121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9"/>
          <p:cNvSpPr txBox="1"/>
          <p:nvPr/>
        </p:nvSpPr>
        <p:spPr>
          <a:xfrm>
            <a:off x="630000" y="2403413"/>
            <a:ext cx="331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Front-End</a:t>
            </a:r>
            <a:endParaRPr sz="18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630000" y="2894983"/>
            <a:ext cx="331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Back-End</a:t>
            </a:r>
            <a:endParaRPr sz="18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58" name="Google Shape;158;p19"/>
          <p:cNvSpPr txBox="1"/>
          <p:nvPr/>
        </p:nvSpPr>
        <p:spPr>
          <a:xfrm>
            <a:off x="630000" y="3386550"/>
            <a:ext cx="331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Autres</a:t>
            </a:r>
            <a:endParaRPr sz="18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159" name="Google Shape;159;p19"/>
          <p:cNvGrpSpPr/>
          <p:nvPr/>
        </p:nvGrpSpPr>
        <p:grpSpPr>
          <a:xfrm>
            <a:off x="4751825" y="831625"/>
            <a:ext cx="1214700" cy="1348800"/>
            <a:chOff x="437600" y="526000"/>
            <a:chExt cx="1214700" cy="1348800"/>
          </a:xfrm>
        </p:grpSpPr>
        <p:pic>
          <p:nvPicPr>
            <p:cNvPr id="160" name="Google Shape;160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9950" y="526000"/>
              <a:ext cx="990000" cy="99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" name="Google Shape;161;p19"/>
            <p:cNvSpPr txBox="1"/>
            <p:nvPr/>
          </p:nvSpPr>
          <p:spPr>
            <a:xfrm>
              <a:off x="437600" y="1474600"/>
              <a:ext cx="121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C0C0C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HTML 5</a:t>
              </a:r>
              <a:endParaRPr>
                <a:solidFill>
                  <a:srgbClr val="C0C0C0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162" name="Google Shape;162;p19"/>
          <p:cNvGrpSpPr/>
          <p:nvPr/>
        </p:nvGrpSpPr>
        <p:grpSpPr>
          <a:xfrm>
            <a:off x="6124325" y="831625"/>
            <a:ext cx="1214700" cy="1348800"/>
            <a:chOff x="1810100" y="526000"/>
            <a:chExt cx="1214700" cy="1348800"/>
          </a:xfrm>
        </p:grpSpPr>
        <p:pic>
          <p:nvPicPr>
            <p:cNvPr id="163" name="Google Shape;163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21825" y="526000"/>
              <a:ext cx="990000" cy="99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" name="Google Shape;164;p19"/>
            <p:cNvSpPr txBox="1"/>
            <p:nvPr/>
          </p:nvSpPr>
          <p:spPr>
            <a:xfrm>
              <a:off x="1810100" y="1474600"/>
              <a:ext cx="121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C0C0C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CSS</a:t>
              </a:r>
              <a:endParaRPr>
                <a:solidFill>
                  <a:srgbClr val="C0C0C0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165" name="Google Shape;165;p19"/>
          <p:cNvGrpSpPr/>
          <p:nvPr/>
        </p:nvGrpSpPr>
        <p:grpSpPr>
          <a:xfrm>
            <a:off x="7495575" y="966625"/>
            <a:ext cx="1214700" cy="1213800"/>
            <a:chOff x="3181350" y="661000"/>
            <a:chExt cx="1214700" cy="1213800"/>
          </a:xfrm>
        </p:grpSpPr>
        <p:pic>
          <p:nvPicPr>
            <p:cNvPr id="166" name="Google Shape;166;p19"/>
            <p:cNvPicPr preferRelativeResize="0"/>
            <p:nvPr/>
          </p:nvPicPr>
          <p:blipFill rotWithShape="1">
            <a:blip r:embed="rId5">
              <a:alphaModFix/>
            </a:blip>
            <a:srcRect b="12385" l="12313" r="12561" t="12279"/>
            <a:stretch/>
          </p:blipFill>
          <p:spPr>
            <a:xfrm>
              <a:off x="3428700" y="661000"/>
              <a:ext cx="720000" cy="720000"/>
            </a:xfrm>
            <a:prstGeom prst="roundRect">
              <a:avLst>
                <a:gd fmla="val 6177" name="adj"/>
              </a:avLst>
            </a:prstGeom>
            <a:noFill/>
            <a:ln>
              <a:noFill/>
            </a:ln>
          </p:spPr>
        </p:pic>
        <p:sp>
          <p:nvSpPr>
            <p:cNvPr id="167" name="Google Shape;167;p19"/>
            <p:cNvSpPr txBox="1"/>
            <p:nvPr/>
          </p:nvSpPr>
          <p:spPr>
            <a:xfrm>
              <a:off x="3181350" y="1474600"/>
              <a:ext cx="121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C0C0C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JavaScript</a:t>
              </a:r>
              <a:endParaRPr>
                <a:solidFill>
                  <a:srgbClr val="C0C0C0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168" name="Google Shape;168;p19"/>
          <p:cNvGrpSpPr/>
          <p:nvPr/>
        </p:nvGrpSpPr>
        <p:grpSpPr>
          <a:xfrm>
            <a:off x="4751825" y="2941600"/>
            <a:ext cx="1214700" cy="1232575"/>
            <a:chOff x="437600" y="2130750"/>
            <a:chExt cx="1214700" cy="1232575"/>
          </a:xfrm>
        </p:grpSpPr>
        <p:pic>
          <p:nvPicPr>
            <p:cNvPr id="169" name="Google Shape;169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8950" y="2130750"/>
              <a:ext cx="792000" cy="79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Google Shape;170;p19"/>
            <p:cNvSpPr txBox="1"/>
            <p:nvPr/>
          </p:nvSpPr>
          <p:spPr>
            <a:xfrm>
              <a:off x="437600" y="2963125"/>
              <a:ext cx="121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C0C0C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Twig</a:t>
              </a:r>
              <a:endParaRPr>
                <a:solidFill>
                  <a:srgbClr val="C0C0C0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171" name="Google Shape;171;p19"/>
          <p:cNvGrpSpPr/>
          <p:nvPr/>
        </p:nvGrpSpPr>
        <p:grpSpPr>
          <a:xfrm>
            <a:off x="6123700" y="2892100"/>
            <a:ext cx="1214700" cy="1331575"/>
            <a:chOff x="1809475" y="2031750"/>
            <a:chExt cx="1214700" cy="1331575"/>
          </a:xfrm>
        </p:grpSpPr>
        <p:pic>
          <p:nvPicPr>
            <p:cNvPr id="172" name="Google Shape;172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921825" y="2031750"/>
              <a:ext cx="990000" cy="99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" name="Google Shape;173;p19"/>
            <p:cNvSpPr txBox="1"/>
            <p:nvPr/>
          </p:nvSpPr>
          <p:spPr>
            <a:xfrm>
              <a:off x="1809475" y="2963125"/>
              <a:ext cx="121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C0C0C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Bootstrap</a:t>
              </a:r>
              <a:endParaRPr>
                <a:solidFill>
                  <a:srgbClr val="C0C0C0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174" name="Google Shape;174;p19"/>
          <p:cNvGrpSpPr/>
          <p:nvPr/>
        </p:nvGrpSpPr>
        <p:grpSpPr>
          <a:xfrm>
            <a:off x="7495575" y="2892100"/>
            <a:ext cx="1214700" cy="1331575"/>
            <a:chOff x="3181350" y="2031750"/>
            <a:chExt cx="1214700" cy="1331575"/>
          </a:xfrm>
        </p:grpSpPr>
        <p:pic>
          <p:nvPicPr>
            <p:cNvPr id="175" name="Google Shape;175;p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293700" y="2031750"/>
              <a:ext cx="990000" cy="99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" name="Google Shape;176;p19"/>
            <p:cNvSpPr txBox="1"/>
            <p:nvPr/>
          </p:nvSpPr>
          <p:spPr>
            <a:xfrm>
              <a:off x="3181350" y="2963125"/>
              <a:ext cx="121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C0C0C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jQuery</a:t>
              </a:r>
              <a:endParaRPr>
                <a:solidFill>
                  <a:srgbClr val="C0C0C0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sp>
        <p:nvSpPr>
          <p:cNvPr id="177" name="Google Shape;177;p19"/>
          <p:cNvSpPr/>
          <p:nvPr/>
        </p:nvSpPr>
        <p:spPr>
          <a:xfrm>
            <a:off x="4470100" y="164000"/>
            <a:ext cx="4521900" cy="4818600"/>
          </a:xfrm>
          <a:prstGeom prst="roundRect">
            <a:avLst>
              <a:gd fmla="val 2181" name="adj"/>
            </a:avLst>
          </a:prstGeom>
          <a:solidFill>
            <a:srgbClr val="212121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" name="Google Shape;178;p19"/>
          <p:cNvGrpSpPr/>
          <p:nvPr/>
        </p:nvGrpSpPr>
        <p:grpSpPr>
          <a:xfrm>
            <a:off x="4858725" y="410763"/>
            <a:ext cx="1219200" cy="1549788"/>
            <a:chOff x="673275" y="924625"/>
            <a:chExt cx="1219200" cy="1549788"/>
          </a:xfrm>
        </p:grpSpPr>
        <p:pic>
          <p:nvPicPr>
            <p:cNvPr id="179" name="Google Shape;179;p1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73275" y="924625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" name="Google Shape;180;p19"/>
            <p:cNvSpPr txBox="1"/>
            <p:nvPr/>
          </p:nvSpPr>
          <p:spPr>
            <a:xfrm>
              <a:off x="675525" y="2074213"/>
              <a:ext cx="121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C0C0C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PHP</a:t>
              </a:r>
              <a:endParaRPr>
                <a:solidFill>
                  <a:srgbClr val="C0C0C0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181" name="Google Shape;181;p19"/>
          <p:cNvGrpSpPr/>
          <p:nvPr/>
        </p:nvGrpSpPr>
        <p:grpSpPr>
          <a:xfrm>
            <a:off x="4751825" y="3110138"/>
            <a:ext cx="1371600" cy="1625988"/>
            <a:chOff x="597075" y="3108575"/>
            <a:chExt cx="1371600" cy="1625988"/>
          </a:xfrm>
        </p:grpSpPr>
        <p:pic>
          <p:nvPicPr>
            <p:cNvPr id="182" name="Google Shape;182;p1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97075" y="3108575"/>
              <a:ext cx="1371600" cy="137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" name="Google Shape;183;p19"/>
            <p:cNvSpPr txBox="1"/>
            <p:nvPr/>
          </p:nvSpPr>
          <p:spPr>
            <a:xfrm>
              <a:off x="675525" y="4334363"/>
              <a:ext cx="121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C0C0C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Symfony</a:t>
              </a:r>
              <a:endParaRPr>
                <a:solidFill>
                  <a:srgbClr val="C0C0C0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184" name="Google Shape;184;p19"/>
          <p:cNvGrpSpPr/>
          <p:nvPr/>
        </p:nvGrpSpPr>
        <p:grpSpPr>
          <a:xfrm>
            <a:off x="7385413" y="445563"/>
            <a:ext cx="1214700" cy="1480188"/>
            <a:chOff x="2831613" y="994225"/>
            <a:chExt cx="1214700" cy="1480188"/>
          </a:xfrm>
        </p:grpSpPr>
        <p:pic>
          <p:nvPicPr>
            <p:cNvPr id="185" name="Google Shape;185;p1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999275" y="994225"/>
              <a:ext cx="879363" cy="108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" name="Google Shape;186;p19"/>
            <p:cNvSpPr txBox="1"/>
            <p:nvPr/>
          </p:nvSpPr>
          <p:spPr>
            <a:xfrm>
              <a:off x="2831613" y="2074213"/>
              <a:ext cx="121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C0C0C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Composer</a:t>
              </a:r>
              <a:endParaRPr>
                <a:solidFill>
                  <a:srgbClr val="C0C0C0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187" name="Google Shape;187;p19"/>
          <p:cNvGrpSpPr/>
          <p:nvPr/>
        </p:nvGrpSpPr>
        <p:grpSpPr>
          <a:xfrm>
            <a:off x="7112550" y="3255938"/>
            <a:ext cx="1597714" cy="1480188"/>
            <a:chOff x="2640100" y="3254375"/>
            <a:chExt cx="1597714" cy="1480188"/>
          </a:xfrm>
        </p:grpSpPr>
        <p:pic>
          <p:nvPicPr>
            <p:cNvPr id="188" name="Google Shape;188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640100" y="3254375"/>
              <a:ext cx="1597714" cy="108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" name="Google Shape;189;p19"/>
            <p:cNvSpPr txBox="1"/>
            <p:nvPr/>
          </p:nvSpPr>
          <p:spPr>
            <a:xfrm>
              <a:off x="2831613" y="4334363"/>
              <a:ext cx="121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C0C0C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MySQL</a:t>
              </a:r>
              <a:endParaRPr>
                <a:solidFill>
                  <a:srgbClr val="C0C0C0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190" name="Google Shape;190;p19"/>
          <p:cNvGrpSpPr/>
          <p:nvPr/>
        </p:nvGrpSpPr>
        <p:grpSpPr>
          <a:xfrm>
            <a:off x="6122900" y="1833263"/>
            <a:ext cx="1217551" cy="1562363"/>
            <a:chOff x="1809300" y="1831700"/>
            <a:chExt cx="1217551" cy="1562363"/>
          </a:xfrm>
        </p:grpSpPr>
        <p:pic>
          <p:nvPicPr>
            <p:cNvPr id="191" name="Google Shape;191;p19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1809300" y="1831700"/>
              <a:ext cx="1217551" cy="10799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" name="Google Shape;192;p19"/>
            <p:cNvSpPr txBox="1"/>
            <p:nvPr/>
          </p:nvSpPr>
          <p:spPr>
            <a:xfrm>
              <a:off x="1810088" y="2993863"/>
              <a:ext cx="121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C0C0C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Laragon</a:t>
              </a:r>
              <a:endParaRPr>
                <a:solidFill>
                  <a:srgbClr val="C0C0C0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sp>
        <p:nvSpPr>
          <p:cNvPr id="193" name="Google Shape;193;p19"/>
          <p:cNvSpPr/>
          <p:nvPr/>
        </p:nvSpPr>
        <p:spPr>
          <a:xfrm>
            <a:off x="4470100" y="160875"/>
            <a:ext cx="4521900" cy="4818600"/>
          </a:xfrm>
          <a:prstGeom prst="roundRect">
            <a:avLst>
              <a:gd fmla="val 2181" name="adj"/>
            </a:avLst>
          </a:prstGeom>
          <a:solidFill>
            <a:srgbClr val="212121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" name="Google Shape;194;p19"/>
          <p:cNvGrpSpPr/>
          <p:nvPr/>
        </p:nvGrpSpPr>
        <p:grpSpPr>
          <a:xfrm>
            <a:off x="4942163" y="701725"/>
            <a:ext cx="1214700" cy="1508388"/>
            <a:chOff x="1724238" y="644100"/>
            <a:chExt cx="1214700" cy="1508388"/>
          </a:xfrm>
        </p:grpSpPr>
        <p:pic>
          <p:nvPicPr>
            <p:cNvPr id="195" name="Google Shape;195;p19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791600" y="644100"/>
              <a:ext cx="1080000" cy="1080000"/>
            </a:xfrm>
            <a:prstGeom prst="rect">
              <a:avLst/>
            </a:prstGeom>
            <a:noFill/>
            <a:ln cap="flat" cmpd="sng" w="9525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96" name="Google Shape;196;p19"/>
            <p:cNvSpPr txBox="1"/>
            <p:nvPr/>
          </p:nvSpPr>
          <p:spPr>
            <a:xfrm>
              <a:off x="1724238" y="1752288"/>
              <a:ext cx="121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C0C0C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Spline</a:t>
              </a:r>
              <a:endParaRPr>
                <a:solidFill>
                  <a:srgbClr val="C0C0C0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pic>
        <p:nvPicPr>
          <p:cNvPr id="197" name="Google Shape;197;p1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942176" y="3255936"/>
            <a:ext cx="3578999" cy="903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" name="Google Shape;198;p19"/>
          <p:cNvGrpSpPr/>
          <p:nvPr/>
        </p:nvGrpSpPr>
        <p:grpSpPr>
          <a:xfrm>
            <a:off x="7562913" y="715825"/>
            <a:ext cx="1214700" cy="1424125"/>
            <a:chOff x="3249313" y="714263"/>
            <a:chExt cx="1214700" cy="1424125"/>
          </a:xfrm>
        </p:grpSpPr>
        <p:pic>
          <p:nvPicPr>
            <p:cNvPr id="199" name="Google Shape;199;p19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3316675" y="714263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Google Shape;200;p19"/>
            <p:cNvSpPr txBox="1"/>
            <p:nvPr/>
          </p:nvSpPr>
          <p:spPr>
            <a:xfrm>
              <a:off x="3249313" y="1738188"/>
              <a:ext cx="121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C0C0C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Figma</a:t>
              </a:r>
              <a:endParaRPr>
                <a:solidFill>
                  <a:srgbClr val="C0C0C0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/>
          <p:nvPr/>
        </p:nvSpPr>
        <p:spPr>
          <a:xfrm>
            <a:off x="5260275" y="1395625"/>
            <a:ext cx="375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Design UX/UI</a:t>
            </a:r>
            <a:endParaRPr sz="3000">
              <a:solidFill>
                <a:srgbClr val="43434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06" name="Google Shape;206;p20"/>
          <p:cNvSpPr txBox="1"/>
          <p:nvPr/>
        </p:nvSpPr>
        <p:spPr>
          <a:xfrm>
            <a:off x="5260275" y="2042125"/>
            <a:ext cx="331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Wireframes et Prototypes</a:t>
            </a:r>
            <a:endParaRPr sz="18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07" name="Google Shape;207;p20"/>
          <p:cNvSpPr txBox="1"/>
          <p:nvPr/>
        </p:nvSpPr>
        <p:spPr>
          <a:xfrm>
            <a:off x="5260275" y="2533695"/>
            <a:ext cx="331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Accessibilité et RGAA</a:t>
            </a:r>
            <a:endParaRPr sz="18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08" name="Google Shape;208;p20"/>
          <p:cNvSpPr txBox="1"/>
          <p:nvPr/>
        </p:nvSpPr>
        <p:spPr>
          <a:xfrm>
            <a:off x="5260275" y="3025263"/>
            <a:ext cx="33132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Choix de Couleurs et Typographie</a:t>
            </a:r>
            <a:endParaRPr sz="18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09" name="Google Shape;209;p20"/>
          <p:cNvSpPr/>
          <p:nvPr/>
        </p:nvSpPr>
        <p:spPr>
          <a:xfrm>
            <a:off x="156500" y="159338"/>
            <a:ext cx="4521900" cy="4818600"/>
          </a:xfrm>
          <a:prstGeom prst="roundRect">
            <a:avLst>
              <a:gd fmla="val 2181" name="adj"/>
            </a:avLst>
          </a:prstGeom>
          <a:solidFill>
            <a:srgbClr val="212121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450" y="948650"/>
            <a:ext cx="3600000" cy="32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450" y="948650"/>
            <a:ext cx="3600000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0"/>
          <p:cNvSpPr txBox="1"/>
          <p:nvPr/>
        </p:nvSpPr>
        <p:spPr>
          <a:xfrm>
            <a:off x="8008325" y="159350"/>
            <a:ext cx="9993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rPr>
              <a:t>Stellar</a:t>
            </a:r>
            <a:endParaRPr sz="2000">
              <a:solidFill>
                <a:schemeClr val="dk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213" name="Google Shape;21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6375" y="626875"/>
            <a:ext cx="2122150" cy="39474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" name="Google Shape;214;p20"/>
          <p:cNvGrpSpPr/>
          <p:nvPr/>
        </p:nvGrpSpPr>
        <p:grpSpPr>
          <a:xfrm>
            <a:off x="156500" y="159338"/>
            <a:ext cx="4521900" cy="4818600"/>
            <a:chOff x="4470900" y="162463"/>
            <a:chExt cx="4521900" cy="4818600"/>
          </a:xfrm>
        </p:grpSpPr>
        <p:sp>
          <p:nvSpPr>
            <p:cNvPr id="215" name="Google Shape;215;p20"/>
            <p:cNvSpPr/>
            <p:nvPr/>
          </p:nvSpPr>
          <p:spPr>
            <a:xfrm>
              <a:off x="4470900" y="162463"/>
              <a:ext cx="4521900" cy="4818600"/>
            </a:xfrm>
            <a:prstGeom prst="roundRect">
              <a:avLst>
                <a:gd fmla="val 2181" name="adj"/>
              </a:avLst>
            </a:prstGeom>
            <a:solidFill>
              <a:srgbClr val="212121"/>
            </a:solidFill>
            <a:ln cap="flat" cmpd="sng" w="9525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6" name="Google Shape;216;p20"/>
            <p:cNvPicPr preferRelativeResize="0"/>
            <p:nvPr/>
          </p:nvPicPr>
          <p:blipFill rotWithShape="1">
            <a:blip r:embed="rId6">
              <a:alphaModFix/>
            </a:blip>
            <a:srcRect b="1216" l="19183" r="19447" t="3771"/>
            <a:stretch/>
          </p:blipFill>
          <p:spPr>
            <a:xfrm>
              <a:off x="4470900" y="874313"/>
              <a:ext cx="4521898" cy="339488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7" name="Google Shape;217;p20"/>
          <p:cNvGrpSpPr/>
          <p:nvPr/>
        </p:nvGrpSpPr>
        <p:grpSpPr>
          <a:xfrm>
            <a:off x="156500" y="159313"/>
            <a:ext cx="4521900" cy="4818600"/>
            <a:chOff x="4470900" y="162438"/>
            <a:chExt cx="4521900" cy="4818600"/>
          </a:xfrm>
        </p:grpSpPr>
        <p:sp>
          <p:nvSpPr>
            <p:cNvPr id="218" name="Google Shape;218;p20"/>
            <p:cNvSpPr/>
            <p:nvPr/>
          </p:nvSpPr>
          <p:spPr>
            <a:xfrm>
              <a:off x="4470900" y="162438"/>
              <a:ext cx="4521900" cy="4818600"/>
            </a:xfrm>
            <a:prstGeom prst="roundRect">
              <a:avLst>
                <a:gd fmla="val 2181" name="adj"/>
              </a:avLst>
            </a:prstGeom>
            <a:solidFill>
              <a:srgbClr val="212121"/>
            </a:solidFill>
            <a:ln cap="flat" cmpd="sng" w="9525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9" name="Google Shape;219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470900" y="162450"/>
              <a:ext cx="4521900" cy="2393700"/>
            </a:xfrm>
            <a:prstGeom prst="roundRect">
              <a:avLst>
                <a:gd fmla="val 4277" name="adj"/>
              </a:avLst>
            </a:prstGeom>
            <a:noFill/>
            <a:ln>
              <a:noFill/>
            </a:ln>
          </p:spPr>
        </p:pic>
      </p:grpSp>
      <p:grpSp>
        <p:nvGrpSpPr>
          <p:cNvPr id="220" name="Google Shape;220;p20"/>
          <p:cNvGrpSpPr/>
          <p:nvPr/>
        </p:nvGrpSpPr>
        <p:grpSpPr>
          <a:xfrm>
            <a:off x="579688" y="2708475"/>
            <a:ext cx="643800" cy="599625"/>
            <a:chOff x="4900038" y="2788650"/>
            <a:chExt cx="643800" cy="599625"/>
          </a:xfrm>
        </p:grpSpPr>
        <p:sp>
          <p:nvSpPr>
            <p:cNvPr id="221" name="Google Shape;221;p20"/>
            <p:cNvSpPr/>
            <p:nvPr/>
          </p:nvSpPr>
          <p:spPr>
            <a:xfrm>
              <a:off x="4929400" y="2788650"/>
              <a:ext cx="596400" cy="331800"/>
            </a:xfrm>
            <a:prstGeom prst="roundRect">
              <a:avLst>
                <a:gd fmla="val 16667" name="adj"/>
              </a:avLst>
            </a:prstGeom>
            <a:solidFill>
              <a:srgbClr val="A12DB4"/>
            </a:solidFill>
            <a:ln cap="flat" cmpd="sng" w="9525">
              <a:solidFill>
                <a:srgbClr val="343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434343"/>
                </a:highlight>
              </a:endParaRPr>
            </a:p>
          </p:txBody>
        </p:sp>
        <p:sp>
          <p:nvSpPr>
            <p:cNvPr id="222" name="Google Shape;222;p20"/>
            <p:cNvSpPr txBox="1"/>
            <p:nvPr/>
          </p:nvSpPr>
          <p:spPr>
            <a:xfrm>
              <a:off x="4900038" y="3080475"/>
              <a:ext cx="643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800">
                  <a:solidFill>
                    <a:schemeClr val="lt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#A12DB4</a:t>
              </a:r>
              <a:endParaRPr sz="8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223" name="Google Shape;223;p20"/>
          <p:cNvGrpSpPr/>
          <p:nvPr/>
        </p:nvGrpSpPr>
        <p:grpSpPr>
          <a:xfrm>
            <a:off x="1361275" y="2708475"/>
            <a:ext cx="643800" cy="599625"/>
            <a:chOff x="5681625" y="2788650"/>
            <a:chExt cx="643800" cy="599625"/>
          </a:xfrm>
        </p:grpSpPr>
        <p:sp>
          <p:nvSpPr>
            <p:cNvPr id="224" name="Google Shape;224;p20"/>
            <p:cNvSpPr/>
            <p:nvPr/>
          </p:nvSpPr>
          <p:spPr>
            <a:xfrm>
              <a:off x="5693513" y="2788650"/>
              <a:ext cx="596100" cy="3318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A12DB4"/>
                </a:gs>
                <a:gs pos="100000">
                  <a:srgbClr val="1613CD"/>
                </a:gs>
              </a:gsLst>
              <a:lin ang="18900044" scaled="0"/>
            </a:gradFill>
            <a:ln cap="flat" cmpd="sng" w="9525">
              <a:solidFill>
                <a:srgbClr val="343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434343"/>
                </a:highlight>
              </a:endParaRPr>
            </a:p>
          </p:txBody>
        </p:sp>
        <p:sp>
          <p:nvSpPr>
            <p:cNvPr id="225" name="Google Shape;225;p20"/>
            <p:cNvSpPr txBox="1"/>
            <p:nvPr/>
          </p:nvSpPr>
          <p:spPr>
            <a:xfrm>
              <a:off x="5681625" y="3080475"/>
              <a:ext cx="643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800">
                  <a:solidFill>
                    <a:schemeClr val="lt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Dégradé</a:t>
              </a:r>
              <a:endParaRPr sz="8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226" name="Google Shape;226;p20"/>
          <p:cNvGrpSpPr/>
          <p:nvPr/>
        </p:nvGrpSpPr>
        <p:grpSpPr>
          <a:xfrm>
            <a:off x="573550" y="3272763"/>
            <a:ext cx="667800" cy="611263"/>
            <a:chOff x="4893900" y="3352938"/>
            <a:chExt cx="667800" cy="611263"/>
          </a:xfrm>
        </p:grpSpPr>
        <p:sp>
          <p:nvSpPr>
            <p:cNvPr id="227" name="Google Shape;227;p20"/>
            <p:cNvSpPr/>
            <p:nvPr/>
          </p:nvSpPr>
          <p:spPr>
            <a:xfrm>
              <a:off x="4929738" y="3352938"/>
              <a:ext cx="596100" cy="331800"/>
            </a:xfrm>
            <a:prstGeom prst="roundRect">
              <a:avLst>
                <a:gd fmla="val 16667" name="adj"/>
              </a:avLst>
            </a:prstGeom>
            <a:solidFill>
              <a:srgbClr val="6424A5"/>
            </a:solidFill>
            <a:ln cap="flat" cmpd="sng" w="9525">
              <a:solidFill>
                <a:srgbClr val="343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434343"/>
                </a:highlight>
              </a:endParaRPr>
            </a:p>
          </p:txBody>
        </p:sp>
        <p:sp>
          <p:nvSpPr>
            <p:cNvPr id="228" name="Google Shape;228;p20"/>
            <p:cNvSpPr txBox="1"/>
            <p:nvPr/>
          </p:nvSpPr>
          <p:spPr>
            <a:xfrm>
              <a:off x="4893900" y="3656400"/>
              <a:ext cx="667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800">
                  <a:solidFill>
                    <a:schemeClr val="lt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#6424A5</a:t>
              </a:r>
              <a:endParaRPr sz="8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229" name="Google Shape;229;p20"/>
          <p:cNvGrpSpPr/>
          <p:nvPr/>
        </p:nvGrpSpPr>
        <p:grpSpPr>
          <a:xfrm>
            <a:off x="2853563" y="2708475"/>
            <a:ext cx="643800" cy="599625"/>
            <a:chOff x="7173913" y="2788650"/>
            <a:chExt cx="643800" cy="599625"/>
          </a:xfrm>
        </p:grpSpPr>
        <p:sp>
          <p:nvSpPr>
            <p:cNvPr id="230" name="Google Shape;230;p20"/>
            <p:cNvSpPr/>
            <p:nvPr/>
          </p:nvSpPr>
          <p:spPr>
            <a:xfrm>
              <a:off x="7209550" y="2788650"/>
              <a:ext cx="596100" cy="3318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rgbClr val="343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434343"/>
                </a:highlight>
              </a:endParaRPr>
            </a:p>
          </p:txBody>
        </p:sp>
        <p:sp>
          <p:nvSpPr>
            <p:cNvPr id="231" name="Google Shape;231;p20"/>
            <p:cNvSpPr txBox="1"/>
            <p:nvPr/>
          </p:nvSpPr>
          <p:spPr>
            <a:xfrm>
              <a:off x="7173913" y="3080475"/>
              <a:ext cx="643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800">
                  <a:solidFill>
                    <a:schemeClr val="lt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#FFFFFFF</a:t>
              </a:r>
              <a:endParaRPr sz="8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232" name="Google Shape;232;p20"/>
          <p:cNvGrpSpPr/>
          <p:nvPr/>
        </p:nvGrpSpPr>
        <p:grpSpPr>
          <a:xfrm>
            <a:off x="2113300" y="3281588"/>
            <a:ext cx="643800" cy="602438"/>
            <a:chOff x="6433650" y="3361763"/>
            <a:chExt cx="643800" cy="602438"/>
          </a:xfrm>
        </p:grpSpPr>
        <p:sp>
          <p:nvSpPr>
            <p:cNvPr id="233" name="Google Shape;233;p20"/>
            <p:cNvSpPr/>
            <p:nvPr/>
          </p:nvSpPr>
          <p:spPr>
            <a:xfrm>
              <a:off x="6457344" y="3361763"/>
              <a:ext cx="596400" cy="331800"/>
            </a:xfrm>
            <a:prstGeom prst="roundRect">
              <a:avLst>
                <a:gd fmla="val 16667" name="adj"/>
              </a:avLst>
            </a:prstGeom>
            <a:solidFill>
              <a:srgbClr val="1A1884"/>
            </a:solidFill>
            <a:ln cap="flat" cmpd="sng" w="9525">
              <a:solidFill>
                <a:srgbClr val="343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434343"/>
                </a:highlight>
              </a:endParaRPr>
            </a:p>
          </p:txBody>
        </p:sp>
        <p:sp>
          <p:nvSpPr>
            <p:cNvPr id="234" name="Google Shape;234;p20"/>
            <p:cNvSpPr txBox="1"/>
            <p:nvPr/>
          </p:nvSpPr>
          <p:spPr>
            <a:xfrm>
              <a:off x="6433650" y="3656400"/>
              <a:ext cx="643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800">
                  <a:solidFill>
                    <a:schemeClr val="lt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#1A1884</a:t>
              </a:r>
              <a:endParaRPr sz="8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235" name="Google Shape;235;p20"/>
          <p:cNvGrpSpPr/>
          <p:nvPr/>
        </p:nvGrpSpPr>
        <p:grpSpPr>
          <a:xfrm>
            <a:off x="2814200" y="3281600"/>
            <a:ext cx="746100" cy="602425"/>
            <a:chOff x="7134550" y="3361775"/>
            <a:chExt cx="746100" cy="602425"/>
          </a:xfrm>
        </p:grpSpPr>
        <p:sp>
          <p:nvSpPr>
            <p:cNvPr id="236" name="Google Shape;236;p20"/>
            <p:cNvSpPr/>
            <p:nvPr/>
          </p:nvSpPr>
          <p:spPr>
            <a:xfrm>
              <a:off x="7209625" y="3361775"/>
              <a:ext cx="596100" cy="331800"/>
            </a:xfrm>
            <a:prstGeom prst="roundRect">
              <a:avLst>
                <a:gd fmla="val 16667" name="adj"/>
              </a:avLst>
            </a:prstGeom>
            <a:solidFill>
              <a:srgbClr val="DCDCDC"/>
            </a:solidFill>
            <a:ln cap="flat" cmpd="sng" w="9525">
              <a:solidFill>
                <a:srgbClr val="343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434343"/>
                </a:highlight>
              </a:endParaRPr>
            </a:p>
          </p:txBody>
        </p:sp>
        <p:sp>
          <p:nvSpPr>
            <p:cNvPr id="237" name="Google Shape;237;p20"/>
            <p:cNvSpPr txBox="1"/>
            <p:nvPr/>
          </p:nvSpPr>
          <p:spPr>
            <a:xfrm>
              <a:off x="7134550" y="3656400"/>
              <a:ext cx="746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800">
                  <a:solidFill>
                    <a:schemeClr val="lt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#DCDCDC</a:t>
              </a:r>
              <a:endParaRPr sz="8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238" name="Google Shape;238;p20"/>
          <p:cNvGrpSpPr/>
          <p:nvPr/>
        </p:nvGrpSpPr>
        <p:grpSpPr>
          <a:xfrm>
            <a:off x="3617550" y="2708475"/>
            <a:ext cx="643800" cy="599625"/>
            <a:chOff x="7937900" y="2788650"/>
            <a:chExt cx="643800" cy="599625"/>
          </a:xfrm>
        </p:grpSpPr>
        <p:sp>
          <p:nvSpPr>
            <p:cNvPr id="239" name="Google Shape;239;p20"/>
            <p:cNvSpPr/>
            <p:nvPr/>
          </p:nvSpPr>
          <p:spPr>
            <a:xfrm>
              <a:off x="7961600" y="2788650"/>
              <a:ext cx="596400" cy="331800"/>
            </a:xfrm>
            <a:prstGeom prst="roundRect">
              <a:avLst>
                <a:gd fmla="val 16667" name="adj"/>
              </a:avLst>
            </a:prstGeom>
            <a:solidFill>
              <a:srgbClr val="333333"/>
            </a:solidFill>
            <a:ln cap="flat" cmpd="sng" w="9525">
              <a:solidFill>
                <a:srgbClr val="343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434343"/>
                </a:highlight>
              </a:endParaRPr>
            </a:p>
          </p:txBody>
        </p:sp>
        <p:sp>
          <p:nvSpPr>
            <p:cNvPr id="240" name="Google Shape;240;p20"/>
            <p:cNvSpPr txBox="1"/>
            <p:nvPr/>
          </p:nvSpPr>
          <p:spPr>
            <a:xfrm>
              <a:off x="7937900" y="3080475"/>
              <a:ext cx="643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800">
                  <a:solidFill>
                    <a:schemeClr val="lt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#A12DB4</a:t>
              </a:r>
              <a:endParaRPr sz="8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241" name="Google Shape;241;p20"/>
          <p:cNvGrpSpPr/>
          <p:nvPr/>
        </p:nvGrpSpPr>
        <p:grpSpPr>
          <a:xfrm>
            <a:off x="2125275" y="2708475"/>
            <a:ext cx="643800" cy="599625"/>
            <a:chOff x="6445625" y="2788650"/>
            <a:chExt cx="643800" cy="599625"/>
          </a:xfrm>
        </p:grpSpPr>
        <p:sp>
          <p:nvSpPr>
            <p:cNvPr id="242" name="Google Shape;242;p20"/>
            <p:cNvSpPr/>
            <p:nvPr/>
          </p:nvSpPr>
          <p:spPr>
            <a:xfrm>
              <a:off x="6457344" y="2788650"/>
              <a:ext cx="596400" cy="331800"/>
            </a:xfrm>
            <a:prstGeom prst="roundRect">
              <a:avLst>
                <a:gd fmla="val 16667" name="adj"/>
              </a:avLst>
            </a:prstGeom>
            <a:solidFill>
              <a:srgbClr val="1613CD"/>
            </a:solidFill>
            <a:ln cap="flat" cmpd="sng" w="9525">
              <a:solidFill>
                <a:srgbClr val="343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434343"/>
                </a:highlight>
              </a:endParaRPr>
            </a:p>
          </p:txBody>
        </p:sp>
        <p:sp>
          <p:nvSpPr>
            <p:cNvPr id="243" name="Google Shape;243;p20"/>
            <p:cNvSpPr txBox="1"/>
            <p:nvPr/>
          </p:nvSpPr>
          <p:spPr>
            <a:xfrm>
              <a:off x="6445625" y="3080475"/>
              <a:ext cx="643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800">
                  <a:solidFill>
                    <a:schemeClr val="lt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#1613cd</a:t>
              </a:r>
              <a:endParaRPr sz="8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244" name="Google Shape;244;p20"/>
          <p:cNvGrpSpPr/>
          <p:nvPr/>
        </p:nvGrpSpPr>
        <p:grpSpPr>
          <a:xfrm>
            <a:off x="2826200" y="3832425"/>
            <a:ext cx="746100" cy="601675"/>
            <a:chOff x="7146550" y="3912600"/>
            <a:chExt cx="746100" cy="601675"/>
          </a:xfrm>
        </p:grpSpPr>
        <p:sp>
          <p:nvSpPr>
            <p:cNvPr id="245" name="Google Shape;245;p20"/>
            <p:cNvSpPr/>
            <p:nvPr/>
          </p:nvSpPr>
          <p:spPr>
            <a:xfrm>
              <a:off x="7215550" y="3912600"/>
              <a:ext cx="596100" cy="331800"/>
            </a:xfrm>
            <a:prstGeom prst="roundRect">
              <a:avLst>
                <a:gd fmla="val 16667" name="adj"/>
              </a:avLst>
            </a:prstGeom>
            <a:solidFill>
              <a:srgbClr val="C0C0C0"/>
            </a:solidFill>
            <a:ln cap="flat" cmpd="sng" w="9525">
              <a:solidFill>
                <a:srgbClr val="343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434343"/>
                </a:highlight>
              </a:endParaRPr>
            </a:p>
          </p:txBody>
        </p:sp>
        <p:sp>
          <p:nvSpPr>
            <p:cNvPr id="246" name="Google Shape;246;p20"/>
            <p:cNvSpPr txBox="1"/>
            <p:nvPr/>
          </p:nvSpPr>
          <p:spPr>
            <a:xfrm>
              <a:off x="7146550" y="4206475"/>
              <a:ext cx="746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800">
                  <a:solidFill>
                    <a:schemeClr val="lt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#C0C0C0</a:t>
              </a:r>
              <a:endParaRPr sz="8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247" name="Google Shape;247;p20"/>
          <p:cNvGrpSpPr/>
          <p:nvPr/>
        </p:nvGrpSpPr>
        <p:grpSpPr>
          <a:xfrm>
            <a:off x="2853350" y="4385025"/>
            <a:ext cx="667800" cy="599150"/>
            <a:chOff x="2853350" y="4385025"/>
            <a:chExt cx="667800" cy="599150"/>
          </a:xfrm>
        </p:grpSpPr>
        <p:sp>
          <p:nvSpPr>
            <p:cNvPr id="248" name="Google Shape;248;p20"/>
            <p:cNvSpPr/>
            <p:nvPr/>
          </p:nvSpPr>
          <p:spPr>
            <a:xfrm>
              <a:off x="2901050" y="4385025"/>
              <a:ext cx="596400" cy="331800"/>
            </a:xfrm>
            <a:prstGeom prst="roundRect">
              <a:avLst>
                <a:gd fmla="val 16667" name="adj"/>
              </a:avLst>
            </a:prstGeom>
            <a:solidFill>
              <a:srgbClr val="808080"/>
            </a:solidFill>
            <a:ln cap="flat" cmpd="sng" w="9525">
              <a:solidFill>
                <a:srgbClr val="343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434343"/>
                </a:highlight>
              </a:endParaRPr>
            </a:p>
          </p:txBody>
        </p:sp>
        <p:sp>
          <p:nvSpPr>
            <p:cNvPr id="249" name="Google Shape;249;p20"/>
            <p:cNvSpPr txBox="1"/>
            <p:nvPr/>
          </p:nvSpPr>
          <p:spPr>
            <a:xfrm>
              <a:off x="2853350" y="4676375"/>
              <a:ext cx="667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800">
                  <a:solidFill>
                    <a:schemeClr val="lt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#808080</a:t>
              </a:r>
              <a:endParaRPr sz="8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250" name="Google Shape;250;p20"/>
          <p:cNvGrpSpPr/>
          <p:nvPr/>
        </p:nvGrpSpPr>
        <p:grpSpPr>
          <a:xfrm>
            <a:off x="156500" y="159313"/>
            <a:ext cx="4521900" cy="4818600"/>
            <a:chOff x="4470900" y="162438"/>
            <a:chExt cx="4521900" cy="4818600"/>
          </a:xfrm>
        </p:grpSpPr>
        <p:sp>
          <p:nvSpPr>
            <p:cNvPr id="251" name="Google Shape;251;p20"/>
            <p:cNvSpPr/>
            <p:nvPr/>
          </p:nvSpPr>
          <p:spPr>
            <a:xfrm>
              <a:off x="4470900" y="162438"/>
              <a:ext cx="4521900" cy="4818600"/>
            </a:xfrm>
            <a:prstGeom prst="roundRect">
              <a:avLst>
                <a:gd fmla="val 2181" name="adj"/>
              </a:avLst>
            </a:prstGeom>
            <a:solidFill>
              <a:srgbClr val="212121"/>
            </a:solidFill>
            <a:ln cap="flat" cmpd="sng" w="9525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52" name="Google Shape;252;p20"/>
            <p:cNvPicPr preferRelativeResize="0"/>
            <p:nvPr/>
          </p:nvPicPr>
          <p:blipFill rotWithShape="1">
            <a:blip r:embed="rId8">
              <a:alphaModFix/>
            </a:blip>
            <a:srcRect b="1238" l="0" r="0" t="1238"/>
            <a:stretch/>
          </p:blipFill>
          <p:spPr>
            <a:xfrm>
              <a:off x="4470900" y="162450"/>
              <a:ext cx="4521900" cy="2393700"/>
            </a:xfrm>
            <a:prstGeom prst="roundRect">
              <a:avLst>
                <a:gd fmla="val 4277" name="adj"/>
              </a:avLst>
            </a:prstGeom>
            <a:noFill/>
            <a:ln>
              <a:noFill/>
            </a:ln>
          </p:spPr>
        </p:pic>
      </p:grpSp>
      <p:sp>
        <p:nvSpPr>
          <p:cNvPr id="253" name="Google Shape;253;p20"/>
          <p:cNvSpPr txBox="1"/>
          <p:nvPr/>
        </p:nvSpPr>
        <p:spPr>
          <a:xfrm>
            <a:off x="533375" y="2963525"/>
            <a:ext cx="11229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D9D9D9"/>
                </a:solidFill>
                <a:latin typeface="Pacifico"/>
                <a:ea typeface="Pacifico"/>
                <a:cs typeface="Pacifico"/>
                <a:sym typeface="Pacifico"/>
              </a:rPr>
              <a:t>Stellar</a:t>
            </a:r>
            <a:endParaRPr sz="2400">
              <a:solidFill>
                <a:srgbClr val="D9D9D9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254" name="Google Shape;254;p20"/>
          <p:cNvSpPr txBox="1"/>
          <p:nvPr/>
        </p:nvSpPr>
        <p:spPr>
          <a:xfrm>
            <a:off x="533375" y="4168975"/>
            <a:ext cx="11229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rPr>
              <a:t>Stellar</a:t>
            </a:r>
            <a:endParaRPr sz="2400">
              <a:solidFill>
                <a:srgbClr val="D9D9D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5" name="Google Shape;255;p20"/>
          <p:cNvSpPr txBox="1"/>
          <p:nvPr/>
        </p:nvSpPr>
        <p:spPr>
          <a:xfrm>
            <a:off x="533363" y="3566675"/>
            <a:ext cx="11607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D9D9D9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Stellar</a:t>
            </a:r>
            <a:endParaRPr sz="2400">
              <a:solidFill>
                <a:srgbClr val="D9D9D9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56" name="Google Shape;256;p20"/>
          <p:cNvSpPr txBox="1"/>
          <p:nvPr/>
        </p:nvSpPr>
        <p:spPr>
          <a:xfrm>
            <a:off x="548925" y="2838463"/>
            <a:ext cx="643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666666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Pacifico</a:t>
            </a:r>
            <a:endParaRPr sz="800">
              <a:solidFill>
                <a:srgbClr val="666666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57" name="Google Shape;257;p20"/>
          <p:cNvSpPr txBox="1"/>
          <p:nvPr/>
        </p:nvSpPr>
        <p:spPr>
          <a:xfrm>
            <a:off x="548925" y="3487625"/>
            <a:ext cx="643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666666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Poppins</a:t>
            </a:r>
            <a:endParaRPr sz="800">
              <a:solidFill>
                <a:srgbClr val="666666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58" name="Google Shape;258;p20"/>
          <p:cNvSpPr txBox="1"/>
          <p:nvPr/>
        </p:nvSpPr>
        <p:spPr>
          <a:xfrm>
            <a:off x="548925" y="4090763"/>
            <a:ext cx="643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666666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Inter</a:t>
            </a:r>
            <a:endParaRPr sz="800">
              <a:solidFill>
                <a:srgbClr val="666666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59" name="Google Shape;259;p20"/>
          <p:cNvSpPr/>
          <p:nvPr/>
        </p:nvSpPr>
        <p:spPr>
          <a:xfrm>
            <a:off x="2078675" y="3128938"/>
            <a:ext cx="478800" cy="196200"/>
          </a:xfrm>
          <a:prstGeom prst="rightArrow">
            <a:avLst>
              <a:gd fmla="val 32811" name="adj1"/>
              <a:gd fmla="val 98904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0"/>
          <p:cNvSpPr/>
          <p:nvPr/>
        </p:nvSpPr>
        <p:spPr>
          <a:xfrm>
            <a:off x="2078675" y="4332300"/>
            <a:ext cx="478800" cy="196200"/>
          </a:xfrm>
          <a:prstGeom prst="rightArrow">
            <a:avLst>
              <a:gd fmla="val 32811" name="adj1"/>
              <a:gd fmla="val 98904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0"/>
          <p:cNvSpPr/>
          <p:nvPr/>
        </p:nvSpPr>
        <p:spPr>
          <a:xfrm>
            <a:off x="2078675" y="3729150"/>
            <a:ext cx="478800" cy="196200"/>
          </a:xfrm>
          <a:prstGeom prst="rightArrow">
            <a:avLst>
              <a:gd fmla="val 32811" name="adj1"/>
              <a:gd fmla="val 98904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0"/>
          <p:cNvSpPr txBox="1"/>
          <p:nvPr/>
        </p:nvSpPr>
        <p:spPr>
          <a:xfrm>
            <a:off x="2979875" y="2994725"/>
            <a:ext cx="130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Créativité</a:t>
            </a:r>
            <a:endParaRPr sz="1800">
              <a:solidFill>
                <a:srgbClr val="D9D9D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3" name="Google Shape;263;p20"/>
          <p:cNvSpPr txBox="1"/>
          <p:nvPr/>
        </p:nvSpPr>
        <p:spPr>
          <a:xfrm>
            <a:off x="2963825" y="3596388"/>
            <a:ext cx="133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Modernité</a:t>
            </a:r>
            <a:endParaRPr sz="1800">
              <a:solidFill>
                <a:srgbClr val="D9D9D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4" name="Google Shape;264;p20"/>
          <p:cNvSpPr txBox="1"/>
          <p:nvPr/>
        </p:nvSpPr>
        <p:spPr>
          <a:xfrm>
            <a:off x="3091025" y="4198075"/>
            <a:ext cx="108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Lisibilité</a:t>
            </a:r>
            <a:endParaRPr sz="1800">
              <a:solidFill>
                <a:srgbClr val="D9D9D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1"/>
          <p:cNvSpPr txBox="1"/>
          <p:nvPr/>
        </p:nvSpPr>
        <p:spPr>
          <a:xfrm>
            <a:off x="630000" y="1325100"/>
            <a:ext cx="3134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Design pattern MVC</a:t>
            </a:r>
            <a:endParaRPr sz="3000">
              <a:solidFill>
                <a:srgbClr val="43434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70" name="Google Shape;270;p21"/>
          <p:cNvSpPr txBox="1"/>
          <p:nvPr/>
        </p:nvSpPr>
        <p:spPr>
          <a:xfrm>
            <a:off x="630000" y="1971588"/>
            <a:ext cx="331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71" name="Google Shape;271;p21"/>
          <p:cNvSpPr txBox="1"/>
          <p:nvPr/>
        </p:nvSpPr>
        <p:spPr>
          <a:xfrm>
            <a:off x="130350" y="162450"/>
            <a:ext cx="9993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rPr>
              <a:t>Stellar</a:t>
            </a:r>
            <a:endParaRPr sz="2000">
              <a:solidFill>
                <a:schemeClr val="dk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272" name="Google Shape;272;p21"/>
          <p:cNvSpPr txBox="1"/>
          <p:nvPr/>
        </p:nvSpPr>
        <p:spPr>
          <a:xfrm>
            <a:off x="630000" y="2895000"/>
            <a:ext cx="228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View</a:t>
            </a:r>
            <a:endParaRPr sz="18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73" name="Google Shape;273;p21"/>
          <p:cNvSpPr txBox="1"/>
          <p:nvPr/>
        </p:nvSpPr>
        <p:spPr>
          <a:xfrm>
            <a:off x="630000" y="3356700"/>
            <a:ext cx="257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Controller</a:t>
            </a:r>
            <a:endParaRPr sz="18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74" name="Google Shape;274;p21"/>
          <p:cNvSpPr txBox="1"/>
          <p:nvPr/>
        </p:nvSpPr>
        <p:spPr>
          <a:xfrm>
            <a:off x="630000" y="2433300"/>
            <a:ext cx="252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endParaRPr sz="18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275" name="Google Shape;275;p21"/>
          <p:cNvGrpSpPr/>
          <p:nvPr/>
        </p:nvGrpSpPr>
        <p:grpSpPr>
          <a:xfrm>
            <a:off x="4470900" y="162438"/>
            <a:ext cx="4521900" cy="4818600"/>
            <a:chOff x="4470900" y="162438"/>
            <a:chExt cx="4521900" cy="4818600"/>
          </a:xfrm>
        </p:grpSpPr>
        <p:sp>
          <p:nvSpPr>
            <p:cNvPr id="276" name="Google Shape;276;p21"/>
            <p:cNvSpPr/>
            <p:nvPr/>
          </p:nvSpPr>
          <p:spPr>
            <a:xfrm>
              <a:off x="4470900" y="162438"/>
              <a:ext cx="4521900" cy="4818600"/>
            </a:xfrm>
            <a:prstGeom prst="roundRect">
              <a:avLst>
                <a:gd fmla="val 2181" name="adj"/>
              </a:avLst>
            </a:prstGeom>
            <a:solidFill>
              <a:srgbClr val="212121"/>
            </a:solidFill>
            <a:ln cap="flat" cmpd="sng" w="9525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77" name="Google Shape;277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70900" y="162450"/>
              <a:ext cx="4521900" cy="2716800"/>
            </a:xfrm>
            <a:prstGeom prst="roundRect">
              <a:avLst>
                <a:gd fmla="val 3721" name="adj"/>
              </a:avLst>
            </a:prstGeom>
            <a:noFill/>
            <a:ln>
              <a:noFill/>
            </a:ln>
          </p:spPr>
        </p:pic>
      </p:grpSp>
      <p:sp>
        <p:nvSpPr>
          <p:cNvPr id="278" name="Google Shape;278;p21"/>
          <p:cNvSpPr txBox="1"/>
          <p:nvPr/>
        </p:nvSpPr>
        <p:spPr>
          <a:xfrm>
            <a:off x="5620650" y="3576075"/>
            <a:ext cx="22224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B7B7B7"/>
                </a:solidFill>
              </a:rPr>
              <a:t>Récupérer en</a:t>
            </a:r>
            <a:endParaRPr sz="1800">
              <a:solidFill>
                <a:srgbClr val="B7B7B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B7B7B7"/>
                </a:solidFill>
              </a:rPr>
              <a:t>base de donnée</a:t>
            </a:r>
            <a:endParaRPr sz="1800">
              <a:solidFill>
                <a:srgbClr val="B7B7B7"/>
              </a:solidFill>
            </a:endParaRPr>
          </a:p>
        </p:txBody>
      </p:sp>
      <p:grpSp>
        <p:nvGrpSpPr>
          <p:cNvPr id="279" name="Google Shape;279;p21"/>
          <p:cNvGrpSpPr/>
          <p:nvPr/>
        </p:nvGrpSpPr>
        <p:grpSpPr>
          <a:xfrm>
            <a:off x="4470900" y="162438"/>
            <a:ext cx="4521900" cy="4818600"/>
            <a:chOff x="9442175" y="159313"/>
            <a:chExt cx="4521900" cy="4818600"/>
          </a:xfrm>
        </p:grpSpPr>
        <p:sp>
          <p:nvSpPr>
            <p:cNvPr id="280" name="Google Shape;280;p21"/>
            <p:cNvSpPr/>
            <p:nvPr/>
          </p:nvSpPr>
          <p:spPr>
            <a:xfrm>
              <a:off x="9442175" y="159313"/>
              <a:ext cx="4521900" cy="4818600"/>
            </a:xfrm>
            <a:prstGeom prst="roundRect">
              <a:avLst>
                <a:gd fmla="val 2181" name="adj"/>
              </a:avLst>
            </a:prstGeom>
            <a:solidFill>
              <a:srgbClr val="212121"/>
            </a:solidFill>
            <a:ln cap="flat" cmpd="sng" w="9525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81" name="Google Shape;281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42175" y="159325"/>
              <a:ext cx="4521900" cy="1340400"/>
            </a:xfrm>
            <a:prstGeom prst="roundRect">
              <a:avLst>
                <a:gd fmla="val 7412" name="adj"/>
              </a:avLst>
            </a:prstGeom>
            <a:noFill/>
            <a:ln>
              <a:noFill/>
            </a:ln>
          </p:spPr>
        </p:pic>
      </p:grpSp>
      <p:sp>
        <p:nvSpPr>
          <p:cNvPr id="282" name="Google Shape;282;p21"/>
          <p:cNvSpPr txBox="1"/>
          <p:nvPr/>
        </p:nvSpPr>
        <p:spPr>
          <a:xfrm>
            <a:off x="5620650" y="2856350"/>
            <a:ext cx="222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B7B7B7"/>
                </a:solidFill>
              </a:rPr>
              <a:t>Afficher dans la vue</a:t>
            </a:r>
            <a:endParaRPr sz="1800">
              <a:solidFill>
                <a:srgbClr val="B7B7B7"/>
              </a:solidFill>
            </a:endParaRPr>
          </a:p>
        </p:txBody>
      </p:sp>
      <p:grpSp>
        <p:nvGrpSpPr>
          <p:cNvPr id="283" name="Google Shape;283;p21"/>
          <p:cNvGrpSpPr/>
          <p:nvPr/>
        </p:nvGrpSpPr>
        <p:grpSpPr>
          <a:xfrm>
            <a:off x="4470897" y="162438"/>
            <a:ext cx="4521903" cy="4818600"/>
            <a:chOff x="14262247" y="324888"/>
            <a:chExt cx="4521903" cy="4818600"/>
          </a:xfrm>
        </p:grpSpPr>
        <p:sp>
          <p:nvSpPr>
            <p:cNvPr id="284" name="Google Shape;284;p21"/>
            <p:cNvSpPr/>
            <p:nvPr/>
          </p:nvSpPr>
          <p:spPr>
            <a:xfrm>
              <a:off x="14262250" y="324888"/>
              <a:ext cx="4521900" cy="4818600"/>
            </a:xfrm>
            <a:prstGeom prst="roundRect">
              <a:avLst>
                <a:gd fmla="val 2181" name="adj"/>
              </a:avLst>
            </a:prstGeom>
            <a:solidFill>
              <a:srgbClr val="212121"/>
            </a:solidFill>
            <a:ln cap="flat" cmpd="sng" w="9525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85" name="Google Shape;285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262247" y="324900"/>
              <a:ext cx="4521900" cy="2052300"/>
            </a:xfrm>
            <a:prstGeom prst="roundRect">
              <a:avLst>
                <a:gd fmla="val 4914" name="adj"/>
              </a:avLst>
            </a:prstGeom>
            <a:noFill/>
            <a:ln>
              <a:noFill/>
            </a:ln>
          </p:spPr>
        </p:pic>
      </p:grpSp>
      <p:sp>
        <p:nvSpPr>
          <p:cNvPr id="286" name="Google Shape;286;p21"/>
          <p:cNvSpPr txBox="1"/>
          <p:nvPr/>
        </p:nvSpPr>
        <p:spPr>
          <a:xfrm>
            <a:off x="5620650" y="3082775"/>
            <a:ext cx="2222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B7B7B7"/>
                </a:solidFill>
              </a:rPr>
              <a:t>Récupérer les données dans le Controller</a:t>
            </a:r>
            <a:endParaRPr sz="1800">
              <a:solidFill>
                <a:srgbClr val="B7B7B7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